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6858000" cx="12192000"/>
  <p:notesSz cx="6858000" cy="9144000"/>
  <p:embeddedFontLst>
    <p:embeddedFont>
      <p:font typeface="Helvetica Neue"/>
      <p:regular r:id="rId51"/>
      <p:bold r:id="rId52"/>
      <p:italic r:id="rId53"/>
      <p:boldItalic r:id="rId54"/>
    </p:embeddedFont>
    <p:embeddedFont>
      <p:font typeface="Roboto Mono"/>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9" roundtripDataSignature="AMtx7mjKJDGzhph/h7yz2bkv7L4UGb+xxw=="/>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9" name="Terry Z"/>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F36B0A0-8AF3-486A-A779-009A98428F98}">
  <a:tblStyle styleId="{6F36B0A0-8AF3-486A-A779-009A98428F9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D2812BE-338D-459C-8C97-99EA02B74827}"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HelveticaNeue-regular.fntdata"/><Relationship Id="rId50" Type="http://schemas.openxmlformats.org/officeDocument/2006/relationships/slide" Target="slides/slide44.xml"/><Relationship Id="rId53" Type="http://schemas.openxmlformats.org/officeDocument/2006/relationships/font" Target="fonts/HelveticaNeue-italic.fntdata"/><Relationship Id="rId52" Type="http://schemas.openxmlformats.org/officeDocument/2006/relationships/font" Target="fonts/HelveticaNeue-bold.fntdata"/><Relationship Id="rId11" Type="http://schemas.openxmlformats.org/officeDocument/2006/relationships/slide" Target="slides/slide5.xml"/><Relationship Id="rId55" Type="http://schemas.openxmlformats.org/officeDocument/2006/relationships/font" Target="fonts/RobotoMono-regular.fntdata"/><Relationship Id="rId10" Type="http://schemas.openxmlformats.org/officeDocument/2006/relationships/slide" Target="slides/slide4.xml"/><Relationship Id="rId54" Type="http://schemas.openxmlformats.org/officeDocument/2006/relationships/font" Target="fonts/HelveticaNeue-boldItalic.fntdata"/><Relationship Id="rId13" Type="http://schemas.openxmlformats.org/officeDocument/2006/relationships/slide" Target="slides/slide7.xml"/><Relationship Id="rId57" Type="http://schemas.openxmlformats.org/officeDocument/2006/relationships/font" Target="fonts/RobotoMono-italic.fntdata"/><Relationship Id="rId12" Type="http://schemas.openxmlformats.org/officeDocument/2006/relationships/slide" Target="slides/slide6.xml"/><Relationship Id="rId56" Type="http://schemas.openxmlformats.org/officeDocument/2006/relationships/font" Target="fonts/RobotoMono-bold.fntdata"/><Relationship Id="rId15" Type="http://schemas.openxmlformats.org/officeDocument/2006/relationships/slide" Target="slides/slide9.xml"/><Relationship Id="rId59" Type="http://customschemas.google.com/relationships/presentationmetadata" Target="metadata"/><Relationship Id="rId14" Type="http://schemas.openxmlformats.org/officeDocument/2006/relationships/slide" Target="slides/slide8.xml"/><Relationship Id="rId58" Type="http://schemas.openxmlformats.org/officeDocument/2006/relationships/font" Target="fonts/RobotoMon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3-09T18:27:52.471">
    <p:pos x="88" y="1122"/>
    <p:text>RF confusion matrix</p:text>
    <p:extLst>
      <p:ext uri="{C676402C-5697-4E1C-873F-D02D1690AC5C}">
        <p15:threadingInfo timeZoneBias="0"/>
      </p:ext>
      <p:ext uri="http://customooxmlschemas.google.com/">
        <go:slidesCustomData xmlns:go="http://customooxmlschemas.google.com/" commentPostId="AAABe3JheZY"/>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5-03-09T13:13:07.991">
    <p:pos x="6000" y="0"/>
    <p:text>@andrewjc@uchicago.edu
_Assigned to andrewjc@uchicago.edu_</p:text>
    <p:extLst>
      <p:ext uri="{C676402C-5697-4E1C-873F-D02D1690AC5C}">
        <p15:threadingInfo timeZoneBias="0"/>
      </p:ext>
      <p:ext uri="http://customooxmlschemas.google.com/">
        <go:slidesCustomData xmlns:go="http://customooxmlschemas.google.com/" commentPostId="AAABe3JheYw"/>
      </p:ext>
    </p:extLst>
  </p:cm>
  <p:cm authorId="0" idx="3" dt="2025-03-09T13:12:24.109">
    <p:pos x="6000" y="100"/>
    <p:text>@sarthakdhanke@uchicago.edu @andrewjc@uchicago.edu
@jwang34@uchicago.edu, Hey guys, could you please fill this out, feel free to add rows if not all the models were listed here
_Assigned to sarthakdhanke@uchicago.edu_</p:text>
    <p:extLst>
      <p:ext uri="{C676402C-5697-4E1C-873F-D02D1690AC5C}">
        <p15:threadingInfo timeZoneBias="0"/>
      </p:ext>
      <p:ext uri="http://customooxmlschemas.google.com/">
        <go:slidesCustomData xmlns:go="http://customooxmlschemas.google.com/" commentPostId="AAABe3JheYs"/>
      </p:ext>
    </p:extLst>
  </p:cm>
  <p:cm authorId="0" idx="4" dt="2025-03-09T13:13:24.590">
    <p:pos x="6000" y="200"/>
    <p:text>@jwang34@uchicago.edu</p:text>
    <p:extLst>
      <p:ext uri="{C676402C-5697-4E1C-873F-D02D1690AC5C}">
        <p15:threadingInfo timeZoneBias="0"/>
      </p:ext>
      <p:ext uri="http://customooxmlschemas.google.com/">
        <go:slidesCustomData xmlns:go="http://customooxmlschemas.google.com/" commentPostId="AAABe3JheY0"/>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5-03-09T13:49:12.247">
    <p:pos x="6000" y="0"/>
    <p:text>@jwang34@uchicago.edu
_Assigned to jwang34@uchicago.edu_</p:text>
    <p:extLst>
      <p:ext uri="{C676402C-5697-4E1C-873F-D02D1690AC5C}">
        <p15:threadingInfo timeZoneBias="0"/>
      </p:ext>
      <p:ext uri="http://customooxmlschemas.google.com/">
        <go:slidesCustomData xmlns:go="http://customooxmlschemas.google.com/" commentPostId="AAABe3JheZA"/>
      </p:ext>
    </p:extLst>
  </p:cm>
  <p:cm authorId="0" idx="6" dt="2025-03-09T13:48:58.505">
    <p:pos x="6000" y="100"/>
    <p:text>@sarthakdhanke@uchicago.edu
_Assigned to sarthakdhanke@uchicago.edu_</p:text>
    <p:extLst>
      <p:ext uri="{C676402C-5697-4E1C-873F-D02D1690AC5C}">
        <p15:threadingInfo timeZoneBias="0"/>
      </p:ext>
      <p:ext uri="http://customooxmlschemas.google.com/">
        <go:slidesCustomData xmlns:go="http://customooxmlschemas.google.com/" commentPostId="AAABe3JheY8"/>
      </p:ext>
    </p:extLst>
  </p:cm>
  <p:cm authorId="0" idx="7" dt="2025-03-09T13:49:30.222">
    <p:pos x="6000" y="200"/>
    <p:text>@andrewjc@uchicago.edu
_Assigned to andrewjc@uchicago.edu_</p:text>
    <p:extLst>
      <p:ext uri="{C676402C-5697-4E1C-873F-D02D1690AC5C}">
        <p15:threadingInfo timeZoneBias="0"/>
      </p:ext>
      <p:ext uri="http://customooxmlschemas.google.com/">
        <go:slidesCustomData xmlns:go="http://customooxmlschemas.google.com/" commentPostId="AAABe3JheZE"/>
      </p:ext>
    </p:extLst>
  </p:cm>
  <p:cm authorId="0" idx="8" dt="2025-03-09T13:51:22.152">
    <p:pos x="6000" y="300"/>
    <p:text>Could you guys please put in your baseline model F2 results? Feel free to add or remove from the table</p:text>
    <p:extLst>
      <p:ext uri="{C676402C-5697-4E1C-873F-D02D1690AC5C}">
        <p15:threadingInfo timeZoneBias="0"/>
      </p:ext>
      <p:ext uri="http://customooxmlschemas.google.com/">
        <go:slidesCustomData xmlns:go="http://customooxmlschemas.google.com/" commentPostId="AAABe3JheY4"/>
      </p:ext>
    </p:extLst>
  </p:cm>
  <p:cm authorId="0" idx="9" dt="2025-03-09T13:51:22.152">
    <p:pos x="6000" y="300"/>
    <p:text>You can color the row for selected model for the next step</p:text>
    <p:extLst>
      <p:ext uri="{C676402C-5697-4E1C-873F-D02D1690AC5C}">
        <p15:threadingInfo timeZoneBias="0">
          <p15:parentCm authorId="0" idx="8"/>
        </p15:threadingInfo>
      </p:ext>
      <p:ext uri="http://customooxmlschemas.google.com/">
        <go:slidesCustomData xmlns:go="http://customooxmlschemas.google.com/" commentPostId="AAABe3JheZM"/>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4" name="Google Shape;16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afab0c40e6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US" sz="1600">
                <a:solidFill>
                  <a:schemeClr val="dk1"/>
                </a:solidFill>
              </a:rPr>
              <a:t>Joey</a:t>
            </a:r>
            <a:endParaRPr sz="1600">
              <a:solidFill>
                <a:schemeClr val="dk1"/>
              </a:solidFill>
            </a:endParaRPr>
          </a:p>
        </p:txBody>
      </p:sp>
      <p:sp>
        <p:nvSpPr>
          <p:cNvPr id="312" name="Google Shape;312;g2afab0c40e6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3343926b1e_2_2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3343926b1e_2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Sarthak</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afab0c40e6_1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Terry</a:t>
            </a:r>
            <a:endParaRPr>
              <a:solidFill>
                <a:schemeClr val="dk1"/>
              </a:solidFill>
            </a:endParaRPr>
          </a:p>
          <a:p>
            <a:pPr indent="0" lvl="0" marL="0" rtl="0" algn="l">
              <a:lnSpc>
                <a:spcPct val="200000"/>
              </a:lnSpc>
              <a:spcBef>
                <a:spcPts val="0"/>
              </a:spcBef>
              <a:spcAft>
                <a:spcPts val="0"/>
              </a:spcAft>
              <a:buNone/>
            </a:pPr>
            <a:r>
              <a:t/>
            </a:r>
            <a:endParaRPr sz="1600">
              <a:solidFill>
                <a:schemeClr val="dk1"/>
              </a:solidFill>
            </a:endParaRPr>
          </a:p>
        </p:txBody>
      </p:sp>
      <p:sp>
        <p:nvSpPr>
          <p:cNvPr id="327" name="Google Shape;327;g2afab0c40e6_1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333f4f2061_4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3333f4f2061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Sarthak</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332da9ed79e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332da9ed79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Sarthak</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3333f4f2061_4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3333f4f2061_4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Sarthak</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333f4f2061_4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3333f4f2061_4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Andrew</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afab0c40e6_1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afab0c40e6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Andrew</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afab0c40e6_1_1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afab0c40e6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Andrew</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335ca8eea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3335ca8ee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Andrew</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0" name="Google Shape;17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33343926b1e_2_2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33343926b1e_2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afab0c40e6_1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afab0c40e6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Terry</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3331664d9d8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3331664d9d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Sarthak</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33545690245_1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4" name="Google Shape;604;g33545690245_1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33343926b1e_2_2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1" name="Google Shape;611;g33343926b1e_2_2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336ee538250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8" name="Google Shape;618;g336ee538250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afab0c40e6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2afab0c40e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3335690b4cd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3335690b4c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2afab0c40e6_1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30200" lvl="0" marL="457200" rtl="0" algn="l">
              <a:lnSpc>
                <a:spcPct val="200000"/>
              </a:lnSpc>
              <a:spcBef>
                <a:spcPts val="0"/>
              </a:spcBef>
              <a:spcAft>
                <a:spcPts val="0"/>
              </a:spcAft>
              <a:buClr>
                <a:schemeClr val="dk1"/>
              </a:buClr>
              <a:buSzPts val="1600"/>
              <a:buChar char="●"/>
            </a:pPr>
            <a:r>
              <a:rPr b="1" lang="en-US" sz="1600">
                <a:solidFill>
                  <a:schemeClr val="dk1"/>
                </a:solidFill>
              </a:rPr>
              <a:t>Predicting readmissions is critical for patient care </a:t>
            </a:r>
            <a:r>
              <a:rPr lang="en-US" sz="1600">
                <a:solidFill>
                  <a:schemeClr val="dk1"/>
                </a:solidFill>
              </a:rPr>
              <a:t>as well as hospital and insurance costs.</a:t>
            </a:r>
            <a:endParaRPr sz="1600">
              <a:solidFill>
                <a:schemeClr val="dk1"/>
              </a:solidFill>
            </a:endParaRPr>
          </a:p>
          <a:p>
            <a:pPr indent="-330200" lvl="0" marL="457200" rtl="0" algn="l">
              <a:lnSpc>
                <a:spcPct val="200000"/>
              </a:lnSpc>
              <a:spcBef>
                <a:spcPts val="0"/>
              </a:spcBef>
              <a:spcAft>
                <a:spcPts val="0"/>
              </a:spcAft>
              <a:buClr>
                <a:schemeClr val="dk1"/>
              </a:buClr>
              <a:buSzPts val="1600"/>
              <a:buChar char="●"/>
            </a:pPr>
            <a:r>
              <a:rPr lang="en-US" sz="1600">
                <a:solidFill>
                  <a:schemeClr val="dk1"/>
                </a:solidFill>
              </a:rPr>
              <a:t>The model may predict </a:t>
            </a:r>
            <a:r>
              <a:rPr b="1" lang="en-US" sz="1600">
                <a:solidFill>
                  <a:schemeClr val="dk1"/>
                </a:solidFill>
              </a:rPr>
              <a:t>"Not Readmitted"</a:t>
            </a:r>
            <a:r>
              <a:rPr lang="en-US" sz="1600">
                <a:solidFill>
                  <a:schemeClr val="dk1"/>
                </a:solidFill>
              </a:rPr>
              <a:t> for most cases and still achieve high accuracy.</a:t>
            </a:r>
            <a:endParaRPr sz="1600">
              <a:solidFill>
                <a:schemeClr val="dk1"/>
              </a:solidFill>
            </a:endParaRPr>
          </a:p>
          <a:p>
            <a:pPr indent="-330200" lvl="0" marL="457200" rtl="0" algn="l">
              <a:lnSpc>
                <a:spcPct val="200000"/>
              </a:lnSpc>
              <a:spcBef>
                <a:spcPts val="0"/>
              </a:spcBef>
              <a:spcAft>
                <a:spcPts val="0"/>
              </a:spcAft>
              <a:buClr>
                <a:schemeClr val="dk1"/>
              </a:buClr>
              <a:buSzPts val="1600"/>
              <a:buChar char="●"/>
            </a:pPr>
            <a:r>
              <a:rPr lang="en-US" sz="1600">
                <a:solidFill>
                  <a:schemeClr val="dk1"/>
                </a:solidFill>
              </a:rPr>
              <a:t>Generating additional ‘samples’ helps our model learn on more data that would approximate readmitted patients</a:t>
            </a:r>
            <a:endParaRPr sz="1600">
              <a:solidFill>
                <a:schemeClr val="dk1"/>
              </a:solidFill>
            </a:endParaRPr>
          </a:p>
          <a:p>
            <a:pPr indent="-330200" lvl="0" marL="457200" rtl="0" algn="l">
              <a:lnSpc>
                <a:spcPct val="200000"/>
              </a:lnSpc>
              <a:spcBef>
                <a:spcPts val="0"/>
              </a:spcBef>
              <a:spcAft>
                <a:spcPts val="0"/>
              </a:spcAft>
              <a:buClr>
                <a:schemeClr val="dk1"/>
              </a:buClr>
              <a:buSzPts val="1600"/>
              <a:buChar char="●"/>
            </a:pPr>
            <a:r>
              <a:rPr lang="en-US" sz="1600">
                <a:solidFill>
                  <a:schemeClr val="dk1"/>
                </a:solidFill>
              </a:rPr>
              <a:t>Data leakage: avoided by applying </a:t>
            </a:r>
            <a:r>
              <a:rPr b="1" lang="en-US" sz="1600">
                <a:solidFill>
                  <a:schemeClr val="dk1"/>
                </a:solidFill>
              </a:rPr>
              <a:t>SMOTE to training data only </a:t>
            </a:r>
            <a:endParaRPr b="1" sz="1600">
              <a:solidFill>
                <a:schemeClr val="dk1"/>
              </a:solidFill>
            </a:endParaRPr>
          </a:p>
          <a:p>
            <a:pPr indent="-330200" lvl="0" marL="457200" rtl="0" algn="l">
              <a:lnSpc>
                <a:spcPct val="200000"/>
              </a:lnSpc>
              <a:spcBef>
                <a:spcPts val="0"/>
              </a:spcBef>
              <a:spcAft>
                <a:spcPts val="0"/>
              </a:spcAft>
              <a:buClr>
                <a:schemeClr val="dk1"/>
              </a:buClr>
              <a:buSzPts val="1600"/>
              <a:buChar char="●"/>
            </a:pPr>
            <a:r>
              <a:rPr lang="en-US" sz="1600">
                <a:solidFill>
                  <a:schemeClr val="dk1"/>
                </a:solidFill>
              </a:rPr>
              <a:t>Understanding the cons of generating </a:t>
            </a:r>
            <a:endParaRPr sz="1600">
              <a:solidFill>
                <a:schemeClr val="dk1"/>
              </a:solidFill>
            </a:endParaRPr>
          </a:p>
        </p:txBody>
      </p:sp>
      <p:sp>
        <p:nvSpPr>
          <p:cNvPr id="649" name="Google Shape;649;g2afab0c40e6_1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3331664d9d8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3331664d9d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331664d9d8_0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331664d9d8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332da9ed79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332da9ed7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332da9ed79e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332da9ed79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3331664d9d8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3331664d9d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332da9ed79e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332da9ed79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332da9ed79e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332da9ed79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3312c30eb4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3312c30eb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3331664d9d8_0_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9" name="Google Shape;719;g3331664d9d8_0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33545690245_1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7" name="Google Shape;727;g33545690245_1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33128a1e39f_2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5" name="Google Shape;735;g33128a1e39f_2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33128a1e39f_2_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8" name="Google Shape;748;g33128a1e39f_2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354f5809e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g3354f5809e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Terry</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33128a1e39f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0" name="Google Shape;760;g33128a1e39f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336ee538250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8" name="Google Shape;768;g336ee538250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33128a1e39f_2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8" name="Google Shape;788;g33128a1e39f_2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100"/>
              <a:buNone/>
            </a:pPr>
            <a:r>
              <a:rPr lang="en-US">
                <a:solidFill>
                  <a:schemeClr val="dk1"/>
                </a:solidFill>
              </a:rPr>
              <a:t>Mutual Information (MI) measures the dependency between each feature and the target variable. It captures non-linear relationships and helps identify the most relevant predictors. The </a:t>
            </a:r>
            <a:r>
              <a:rPr lang="en-US">
                <a:solidFill>
                  <a:srgbClr val="188038"/>
                </a:solidFill>
                <a:latin typeface="Roboto Mono"/>
                <a:ea typeface="Roboto Mono"/>
                <a:cs typeface="Roboto Mono"/>
                <a:sym typeface="Roboto Mono"/>
              </a:rPr>
              <a:t>SelectKBest</a:t>
            </a:r>
            <a:r>
              <a:rPr lang="en-US">
                <a:solidFill>
                  <a:schemeClr val="dk1"/>
                </a:solidFill>
              </a:rPr>
              <a:t> function selects the top </a:t>
            </a:r>
            <a:r>
              <a:rPr lang="en-US">
                <a:solidFill>
                  <a:srgbClr val="188038"/>
                </a:solidFill>
                <a:latin typeface="Roboto Mono"/>
                <a:ea typeface="Roboto Mono"/>
                <a:cs typeface="Roboto Mono"/>
                <a:sym typeface="Roboto Mono"/>
              </a:rPr>
              <a:t>k</a:t>
            </a:r>
            <a:r>
              <a:rPr lang="en-US">
                <a:solidFill>
                  <a:schemeClr val="dk1"/>
                </a:solidFill>
              </a:rPr>
              <a:t> features based on their MI scores.</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Algorithm of Mutual Information Classifier</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MI measures how much knowing one variable reduces uncertainty about another.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Higher MI scores indicate stronger relevance of the feature to the target variable.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MI is non-parametric and works well with categorical and continuous variables.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The features are ranked based on MI scores, and only the top </a:t>
            </a:r>
            <a:r>
              <a:rPr lang="en-US">
                <a:solidFill>
                  <a:srgbClr val="188038"/>
                </a:solidFill>
                <a:latin typeface="Roboto Mono"/>
                <a:ea typeface="Roboto Mono"/>
                <a:cs typeface="Roboto Mono"/>
                <a:sym typeface="Roboto Mono"/>
              </a:rPr>
              <a:t>k</a:t>
            </a:r>
            <a:r>
              <a:rPr lang="en-US">
                <a:solidFill>
                  <a:schemeClr val="dk1"/>
                </a:solidFill>
              </a:rPr>
              <a:t> are selected.</a:t>
            </a:r>
            <a:endParaRPr>
              <a:solidFill>
                <a:schemeClr val="dk1"/>
              </a:solidFill>
            </a:endParaRPr>
          </a:p>
          <a:p>
            <a:pPr indent="0" lvl="0" marL="0" rtl="0" algn="l">
              <a:lnSpc>
                <a:spcPct val="115000"/>
              </a:lnSpc>
              <a:spcBef>
                <a:spcPts val="1400"/>
              </a:spcBef>
              <a:spcAft>
                <a:spcPts val="0"/>
              </a:spcAft>
              <a:buNone/>
            </a:pPr>
            <a:r>
              <a:rPr b="1" lang="en-US" sz="1300">
                <a:solidFill>
                  <a:schemeClr val="dk1"/>
                </a:solidFill>
              </a:rPr>
              <a:t>Wrapper Method: Recursive Feature Elimination (RFE) with Random Forest</a:t>
            </a:r>
            <a:endParaRPr b="1" sz="1300">
              <a:solidFill>
                <a:schemeClr val="dk1"/>
              </a:solidFill>
            </a:endParaRPr>
          </a:p>
          <a:p>
            <a:pPr indent="0" lvl="0" marL="0" rtl="0" algn="l">
              <a:lnSpc>
                <a:spcPct val="115000"/>
              </a:lnSpc>
              <a:spcBef>
                <a:spcPts val="1200"/>
              </a:spcBef>
              <a:spcAft>
                <a:spcPts val="0"/>
              </a:spcAft>
              <a:buNone/>
            </a:pPr>
            <a:r>
              <a:rPr lang="en-US">
                <a:solidFill>
                  <a:schemeClr val="dk1"/>
                </a:solidFill>
              </a:rPr>
              <a:t>RFE is a wrapper method that iteratively removes the least important features based on model performance. Random Forest is used here due to its ability to rank features by importance and handle non-linearity.</a:t>
            </a:r>
            <a:endParaRPr>
              <a:solidFill>
                <a:schemeClr val="dk1"/>
              </a:solidFill>
            </a:endParaRPr>
          </a:p>
          <a:p>
            <a:pPr indent="0" lvl="0" marL="0" rtl="0" algn="l">
              <a:lnSpc>
                <a:spcPct val="115000"/>
              </a:lnSpc>
              <a:spcBef>
                <a:spcPts val="1200"/>
              </a:spcBef>
              <a:spcAft>
                <a:spcPts val="0"/>
              </a:spcAft>
              <a:buNone/>
            </a:pPr>
            <a:r>
              <a:rPr b="1" lang="en-US">
                <a:solidFill>
                  <a:schemeClr val="dk1"/>
                </a:solidFill>
              </a:rPr>
              <a:t>Rationale for Using RFE with Random Forest</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Random Forest assigns importance scores to features based on how much they improve model performance.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RFE eliminates the least important features in a recursive manner.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This step further reduces dimensionality after initial filtering by SelectKBest.</a:t>
            </a:r>
            <a:endParaRPr>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3354569024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5" name="Google Shape;805;g3354569024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33545690245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6" name="Google Shape;816;g33545690245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354f5809e4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g3354f5809e4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
              </a:spcBef>
              <a:spcAft>
                <a:spcPts val="0"/>
              </a:spcAft>
              <a:buSzPts val="1100"/>
              <a:buNone/>
            </a:pPr>
            <a:r>
              <a:rPr lang="en-US"/>
              <a:t>Terry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3128a1e39f_2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33128a1e39f_2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Terry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333f4f2061_4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3333f4f2061_4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Clr>
                <a:schemeClr val="dk1"/>
              </a:buClr>
              <a:buSzPts val="1100"/>
              <a:buFont typeface="Arial"/>
              <a:buNone/>
            </a:pPr>
            <a:r>
              <a:rPr b="1" lang="en-US" sz="1700">
                <a:solidFill>
                  <a:schemeClr val="dk1"/>
                </a:solidFill>
              </a:rPr>
              <a:t>Terry</a:t>
            </a:r>
            <a:endParaRPr b="1" sz="1700">
              <a:solidFill>
                <a:schemeClr val="dk1"/>
              </a:solidFill>
            </a:endParaRPr>
          </a:p>
          <a:p>
            <a:pPr indent="0" lvl="0" marL="0" rtl="0" algn="l">
              <a:lnSpc>
                <a:spcPct val="115000"/>
              </a:lnSpc>
              <a:spcBef>
                <a:spcPts val="1800"/>
              </a:spcBef>
              <a:spcAft>
                <a:spcPts val="0"/>
              </a:spcAft>
              <a:buClr>
                <a:schemeClr val="dk1"/>
              </a:buClr>
              <a:buSzPts val="1100"/>
              <a:buFont typeface="Arial"/>
              <a:buNone/>
            </a:pPr>
            <a:r>
              <a:rPr b="1" lang="en-US" sz="1700">
                <a:solidFill>
                  <a:schemeClr val="dk1"/>
                </a:solidFill>
              </a:rPr>
              <a:t>Key Engineered Features</a:t>
            </a:r>
            <a:endParaRPr b="1" sz="17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Medication Management</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on_multiple_meds</a:t>
            </a:r>
            <a:r>
              <a:rPr lang="en-US">
                <a:solidFill>
                  <a:schemeClr val="dk1"/>
                </a:solidFill>
              </a:rPr>
              <a:t>: Binary indicator for patients on 3+ medications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med_changes_total</a:t>
            </a:r>
            <a:r>
              <a:rPr lang="en-US">
                <a:solidFill>
                  <a:schemeClr val="dk1"/>
                </a:solidFill>
              </a:rPr>
              <a:t>: Count of medication changes (increases or decreases)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insulin_binary</a:t>
            </a:r>
            <a:r>
              <a:rPr lang="en-US">
                <a:solidFill>
                  <a:schemeClr val="dk1"/>
                </a:solidFill>
              </a:rPr>
              <a:t>: Flag for patients using insulin</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Hospital Utilization</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total_visits</a:t>
            </a:r>
            <a:r>
              <a:rPr lang="en-US">
                <a:solidFill>
                  <a:schemeClr val="dk1"/>
                </a:solidFill>
              </a:rPr>
              <a:t>: Sum of outpatient, emergency, and inpatient visits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repeated_emergency</a:t>
            </a:r>
            <a:r>
              <a:rPr lang="en-US">
                <a:solidFill>
                  <a:schemeClr val="dk1"/>
                </a:solidFill>
              </a:rPr>
              <a:t>: Flag for patients with multiple emergency visits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all_usage</a:t>
            </a:r>
            <a:r>
              <a:rPr lang="en-US">
                <a:solidFill>
                  <a:schemeClr val="dk1"/>
                </a:solidFill>
              </a:rPr>
              <a:t>: Flag for patients who utilized all three care settings</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Patient Risk Profile</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age_risk</a:t>
            </a:r>
            <a:r>
              <a:rPr lang="en-US">
                <a:solidFill>
                  <a:schemeClr val="dk1"/>
                </a:solidFill>
              </a:rPr>
              <a:t>: Age-based risk stratification (1-5 scale)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risk_score</a:t>
            </a:r>
            <a:r>
              <a:rPr lang="en-US">
                <a:solidFill>
                  <a:schemeClr val="dk1"/>
                </a:solidFill>
              </a:rPr>
              <a:t>: Composite risk score combining: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Age risk</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Inpatient history (weighted x2)</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Emergency visits (weighted x1.5)</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Medication count (weighted x1.2)</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US" sz="1300">
                <a:solidFill>
                  <a:schemeClr val="dk1"/>
                </a:solidFill>
              </a:rPr>
              <a:t>Admission Characteristics</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is_emergency</a:t>
            </a:r>
            <a:r>
              <a:rPr lang="en-US">
                <a:solidFill>
                  <a:schemeClr val="dk1"/>
                </a:solidFill>
              </a:rPr>
              <a:t>: Binary indicator for urgent/emergency admissions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These features transform raw clinical data into actionable risk indicators that capture complex patterns in patient care, medication management, and utilization history.</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afab0c40e6_1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afab0c40e6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310487b85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b="1" lang="en-US" sz="1600">
                <a:solidFill>
                  <a:schemeClr val="dk1"/>
                </a:solidFill>
              </a:rPr>
              <a:t>Joey</a:t>
            </a:r>
            <a:endParaRPr b="1" sz="1600">
              <a:solidFill>
                <a:schemeClr val="dk1"/>
              </a:solidFill>
            </a:endParaRPr>
          </a:p>
          <a:p>
            <a:pPr indent="-330200" lvl="0" marL="457200" rtl="0" algn="l">
              <a:lnSpc>
                <a:spcPct val="200000"/>
              </a:lnSpc>
              <a:spcBef>
                <a:spcPts val="0"/>
              </a:spcBef>
              <a:spcAft>
                <a:spcPts val="0"/>
              </a:spcAft>
              <a:buClr>
                <a:schemeClr val="dk1"/>
              </a:buClr>
              <a:buSzPts val="1600"/>
              <a:buChar char="●"/>
            </a:pPr>
            <a:r>
              <a:rPr b="1" lang="en-US" sz="1600">
                <a:solidFill>
                  <a:schemeClr val="dk1"/>
                </a:solidFill>
              </a:rPr>
              <a:t>Predicting readmissions is critical for patient care </a:t>
            </a:r>
            <a:r>
              <a:rPr lang="en-US" sz="1600">
                <a:solidFill>
                  <a:schemeClr val="dk1"/>
                </a:solidFill>
              </a:rPr>
              <a:t>as well as hospital and insurance costs.</a:t>
            </a:r>
            <a:endParaRPr sz="1600">
              <a:solidFill>
                <a:schemeClr val="dk1"/>
              </a:solidFill>
            </a:endParaRPr>
          </a:p>
          <a:p>
            <a:pPr indent="-330200" lvl="0" marL="457200" rtl="0" algn="l">
              <a:lnSpc>
                <a:spcPct val="200000"/>
              </a:lnSpc>
              <a:spcBef>
                <a:spcPts val="0"/>
              </a:spcBef>
              <a:spcAft>
                <a:spcPts val="0"/>
              </a:spcAft>
              <a:buClr>
                <a:schemeClr val="dk1"/>
              </a:buClr>
              <a:buSzPts val="1600"/>
              <a:buChar char="●"/>
            </a:pPr>
            <a:r>
              <a:rPr lang="en-US" sz="1600">
                <a:solidFill>
                  <a:schemeClr val="dk1"/>
                </a:solidFill>
              </a:rPr>
              <a:t>The model may predict </a:t>
            </a:r>
            <a:r>
              <a:rPr b="1" lang="en-US" sz="1600">
                <a:solidFill>
                  <a:schemeClr val="dk1"/>
                </a:solidFill>
              </a:rPr>
              <a:t>"Not Readmitted"</a:t>
            </a:r>
            <a:r>
              <a:rPr lang="en-US" sz="1600">
                <a:solidFill>
                  <a:schemeClr val="dk1"/>
                </a:solidFill>
              </a:rPr>
              <a:t> for most cases and still achieve high accuracy.</a:t>
            </a:r>
            <a:endParaRPr sz="1600">
              <a:solidFill>
                <a:schemeClr val="dk1"/>
              </a:solidFill>
            </a:endParaRPr>
          </a:p>
          <a:p>
            <a:pPr indent="-330200" lvl="0" marL="457200" rtl="0" algn="l">
              <a:lnSpc>
                <a:spcPct val="200000"/>
              </a:lnSpc>
              <a:spcBef>
                <a:spcPts val="0"/>
              </a:spcBef>
              <a:spcAft>
                <a:spcPts val="0"/>
              </a:spcAft>
              <a:buClr>
                <a:schemeClr val="dk1"/>
              </a:buClr>
              <a:buSzPts val="1600"/>
              <a:buChar char="●"/>
            </a:pPr>
            <a:r>
              <a:rPr lang="en-US" sz="1600">
                <a:solidFill>
                  <a:schemeClr val="dk1"/>
                </a:solidFill>
              </a:rPr>
              <a:t>Generating additional ‘samples’ helps our model learn on more data that would approximate readmitted patients</a:t>
            </a:r>
            <a:endParaRPr sz="1600">
              <a:solidFill>
                <a:schemeClr val="dk1"/>
              </a:solidFill>
            </a:endParaRPr>
          </a:p>
          <a:p>
            <a:pPr indent="-330200" lvl="0" marL="457200" rtl="0" algn="l">
              <a:lnSpc>
                <a:spcPct val="200000"/>
              </a:lnSpc>
              <a:spcBef>
                <a:spcPts val="0"/>
              </a:spcBef>
              <a:spcAft>
                <a:spcPts val="0"/>
              </a:spcAft>
              <a:buClr>
                <a:schemeClr val="dk1"/>
              </a:buClr>
              <a:buSzPts val="1600"/>
              <a:buChar char="●"/>
            </a:pPr>
            <a:r>
              <a:rPr lang="en-US" sz="1600">
                <a:solidFill>
                  <a:schemeClr val="dk1"/>
                </a:solidFill>
              </a:rPr>
              <a:t>Data leakage: avoided by applying </a:t>
            </a:r>
            <a:r>
              <a:rPr b="1" lang="en-US" sz="1600">
                <a:solidFill>
                  <a:schemeClr val="dk1"/>
                </a:solidFill>
              </a:rPr>
              <a:t>SMOTE to training data only </a:t>
            </a:r>
            <a:endParaRPr b="1" sz="1600">
              <a:solidFill>
                <a:schemeClr val="dk1"/>
              </a:solidFill>
            </a:endParaRPr>
          </a:p>
          <a:p>
            <a:pPr indent="-330200" lvl="0" marL="457200" rtl="0" algn="l">
              <a:lnSpc>
                <a:spcPct val="200000"/>
              </a:lnSpc>
              <a:spcBef>
                <a:spcPts val="0"/>
              </a:spcBef>
              <a:spcAft>
                <a:spcPts val="0"/>
              </a:spcAft>
              <a:buClr>
                <a:schemeClr val="dk1"/>
              </a:buClr>
              <a:buSzPts val="1600"/>
              <a:buChar char="●"/>
            </a:pPr>
            <a:r>
              <a:rPr lang="en-US" sz="1600">
                <a:solidFill>
                  <a:schemeClr val="dk1"/>
                </a:solidFill>
              </a:rPr>
              <a:t>Understanding the cons of generating </a:t>
            </a:r>
            <a:endParaRPr sz="1600">
              <a:solidFill>
                <a:schemeClr val="dk1"/>
              </a:solidFill>
            </a:endParaRPr>
          </a:p>
        </p:txBody>
      </p:sp>
      <p:sp>
        <p:nvSpPr>
          <p:cNvPr id="301" name="Google Shape;301;g3310487b85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4.png"/><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Image Background Bar" showMasterSp="0" type="title">
  <p:cSld name="TITLE">
    <p:spTree>
      <p:nvGrpSpPr>
        <p:cNvPr id="13" name="Shape 13"/>
        <p:cNvGrpSpPr/>
        <p:nvPr/>
      </p:nvGrpSpPr>
      <p:grpSpPr>
        <a:xfrm>
          <a:off x="0" y="0"/>
          <a:ext cx="0" cy="0"/>
          <a:chOff x="0" y="0"/>
          <a:chExt cx="0" cy="0"/>
        </a:xfrm>
      </p:grpSpPr>
      <p:pic>
        <p:nvPicPr>
          <p:cNvPr id="14" name="Google Shape;14;p5"/>
          <p:cNvPicPr preferRelativeResize="0"/>
          <p:nvPr/>
        </p:nvPicPr>
        <p:blipFill rotWithShape="1">
          <a:blip r:embed="rId2">
            <a:alphaModFix/>
          </a:blip>
          <a:srcRect b="9209" l="0" r="25845" t="28434"/>
          <a:stretch/>
        </p:blipFill>
        <p:spPr>
          <a:xfrm>
            <a:off x="-1" y="0"/>
            <a:ext cx="12192000" cy="6834819"/>
          </a:xfrm>
          <a:prstGeom prst="rect">
            <a:avLst/>
          </a:prstGeom>
          <a:noFill/>
          <a:ln>
            <a:noFill/>
          </a:ln>
        </p:spPr>
      </p:pic>
      <p:sp>
        <p:nvSpPr>
          <p:cNvPr id="15" name="Google Shape;15;p5"/>
          <p:cNvSpPr/>
          <p:nvPr/>
        </p:nvSpPr>
        <p:spPr>
          <a:xfrm>
            <a:off x="-1" y="-15888"/>
            <a:ext cx="5306907" cy="6475015"/>
          </a:xfrm>
          <a:prstGeom prst="rect">
            <a:avLst/>
          </a:prstGeom>
          <a:solidFill>
            <a:schemeClr val="lt1">
              <a:alpha val="7450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Helvetica Neue"/>
              <a:ea typeface="Helvetica Neue"/>
              <a:cs typeface="Helvetica Neue"/>
              <a:sym typeface="Helvetica Neue"/>
            </a:endParaRPr>
          </a:p>
        </p:txBody>
      </p:sp>
      <p:sp>
        <p:nvSpPr>
          <p:cNvPr id="16" name="Google Shape;16;p5"/>
          <p:cNvSpPr txBox="1"/>
          <p:nvPr>
            <p:ph type="ctrTitle"/>
          </p:nvPr>
        </p:nvSpPr>
        <p:spPr>
          <a:xfrm>
            <a:off x="914400" y="1201106"/>
            <a:ext cx="3776134" cy="2387600"/>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chemeClr val="accent1"/>
              </a:buClr>
              <a:buSzPts val="4800"/>
              <a:buFont typeface="Helvetica Neue"/>
              <a:buNone/>
              <a:defRPr b="0" i="0" sz="4800">
                <a:solidFill>
                  <a:schemeClr val="accent1"/>
                </a:solidFill>
                <a:latin typeface="Helvetica Neue"/>
                <a:ea typeface="Helvetica Neue"/>
                <a:cs typeface="Helvetica Neue"/>
                <a:sym typeface="Helvetica Neu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 name="Google Shape;17;p5"/>
          <p:cNvSpPr txBox="1"/>
          <p:nvPr>
            <p:ph idx="1" type="subTitle"/>
          </p:nvPr>
        </p:nvSpPr>
        <p:spPr>
          <a:xfrm>
            <a:off x="950580" y="3680781"/>
            <a:ext cx="3739954" cy="623598"/>
          </a:xfrm>
          <a:prstGeom prst="rect">
            <a:avLst/>
          </a:prstGeom>
          <a:noFill/>
          <a:ln>
            <a:noFill/>
          </a:ln>
        </p:spPr>
        <p:txBody>
          <a:bodyPr anchorCtr="0" anchor="t" bIns="45700" lIns="0" spcFirstLastPara="1" rIns="0" wrap="square" tIns="45700">
            <a:noAutofit/>
          </a:bodyPr>
          <a:lstStyle>
            <a:lvl1pPr lvl="0" algn="l">
              <a:lnSpc>
                <a:spcPct val="90000"/>
              </a:lnSpc>
              <a:spcBef>
                <a:spcPts val="1000"/>
              </a:spcBef>
              <a:spcAft>
                <a:spcPts val="0"/>
              </a:spcAft>
              <a:buSzPts val="1800"/>
              <a:buNone/>
              <a:defRPr b="0" i="0" sz="1800">
                <a:solidFill>
                  <a:schemeClr val="dk1"/>
                </a:solidFill>
                <a:latin typeface="Helvetica Neue"/>
                <a:ea typeface="Helvetica Neue"/>
                <a:cs typeface="Helvetica Neue"/>
                <a:sym typeface="Helvetica Neue"/>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5"/>
          <p:cNvSpPr/>
          <p:nvPr/>
        </p:nvSpPr>
        <p:spPr>
          <a:xfrm>
            <a:off x="0" y="6400222"/>
            <a:ext cx="12192000" cy="466344"/>
          </a:xfrm>
          <a:prstGeom prst="rect">
            <a:avLst/>
          </a:prstGeom>
          <a:solidFill>
            <a:srgbClr val="8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Helvetica Neue"/>
              <a:ea typeface="Helvetica Neue"/>
              <a:cs typeface="Helvetica Neue"/>
              <a:sym typeface="Helvetica Neue"/>
            </a:endParaRPr>
          </a:p>
        </p:txBody>
      </p:sp>
      <p:cxnSp>
        <p:nvCxnSpPr>
          <p:cNvPr id="19" name="Google Shape;19;p5"/>
          <p:cNvCxnSpPr/>
          <p:nvPr/>
        </p:nvCxnSpPr>
        <p:spPr>
          <a:xfrm>
            <a:off x="0" y="6395648"/>
            <a:ext cx="12192000" cy="0"/>
          </a:xfrm>
          <a:prstGeom prst="straightConnector1">
            <a:avLst/>
          </a:prstGeom>
          <a:noFill/>
          <a:ln cap="flat" cmpd="sng" w="9525">
            <a:solidFill>
              <a:srgbClr val="D6D6CE"/>
            </a:solidFill>
            <a:prstDash val="solid"/>
            <a:miter lim="800000"/>
            <a:headEnd len="sm" w="sm" type="none"/>
            <a:tailEnd len="sm" w="sm" type="none"/>
          </a:ln>
        </p:spPr>
      </p:cxnSp>
      <p:sp>
        <p:nvSpPr>
          <p:cNvPr id="20" name="Google Shape;20;p5"/>
          <p:cNvSpPr txBox="1"/>
          <p:nvPr>
            <p:ph idx="12" type="sldNum"/>
          </p:nvPr>
        </p:nvSpPr>
        <p:spPr>
          <a:xfrm>
            <a:off x="8610601" y="6459132"/>
            <a:ext cx="343238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pic>
        <p:nvPicPr>
          <p:cNvPr id="21" name="Google Shape;21;p5"/>
          <p:cNvPicPr preferRelativeResize="0"/>
          <p:nvPr/>
        </p:nvPicPr>
        <p:blipFill rotWithShape="1">
          <a:blip r:embed="rId3">
            <a:alphaModFix/>
          </a:blip>
          <a:srcRect b="0" l="0" r="0" t="0"/>
          <a:stretch/>
        </p:blipFill>
        <p:spPr>
          <a:xfrm>
            <a:off x="536713" y="6401337"/>
            <a:ext cx="2844942" cy="47548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Greystone" showMasterSp="0" type="secHead">
  <p:cSld name="SECTION_HEADER">
    <p:bg>
      <p:bgPr>
        <a:solidFill>
          <a:schemeClr val="lt2"/>
        </a:solidFill>
      </p:bgPr>
    </p:bg>
    <p:spTree>
      <p:nvGrpSpPr>
        <p:cNvPr id="85" name="Shape 85"/>
        <p:cNvGrpSpPr/>
        <p:nvPr/>
      </p:nvGrpSpPr>
      <p:grpSpPr>
        <a:xfrm>
          <a:off x="0" y="0"/>
          <a:ext cx="0" cy="0"/>
          <a:chOff x="0" y="0"/>
          <a:chExt cx="0" cy="0"/>
        </a:xfrm>
      </p:grpSpPr>
      <p:sp>
        <p:nvSpPr>
          <p:cNvPr id="86" name="Google Shape;86;p13"/>
          <p:cNvSpPr txBox="1"/>
          <p:nvPr>
            <p:ph type="title"/>
          </p:nvPr>
        </p:nvSpPr>
        <p:spPr>
          <a:xfrm>
            <a:off x="831851" y="2359716"/>
            <a:ext cx="10515600" cy="2581861"/>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chemeClr val="accent1"/>
              </a:buClr>
              <a:buSzPts val="4000"/>
              <a:buFont typeface="Helvetica Neue"/>
              <a:buNone/>
              <a:defRPr b="0" i="0" sz="4000">
                <a:solidFill>
                  <a:schemeClr val="accen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7" name="Google Shape;87;p13"/>
          <p:cNvSpPr txBox="1"/>
          <p:nvPr>
            <p:ph idx="1" type="body"/>
          </p:nvPr>
        </p:nvSpPr>
        <p:spPr>
          <a:xfrm>
            <a:off x="831851" y="4968566"/>
            <a:ext cx="10515600" cy="925510"/>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1000"/>
              </a:spcBef>
              <a:spcAft>
                <a:spcPts val="0"/>
              </a:spcAft>
              <a:buSzPts val="1800"/>
              <a:buNone/>
              <a:defRPr b="0" i="0" sz="1800">
                <a:solidFill>
                  <a:schemeClr val="dk1"/>
                </a:solidFill>
              </a:defRPr>
            </a:lvl1pPr>
            <a:lvl2pPr indent="-228600" lvl="1" marL="914400" algn="l">
              <a:lnSpc>
                <a:spcPct val="90000"/>
              </a:lnSpc>
              <a:spcBef>
                <a:spcPts val="500"/>
              </a:spcBef>
              <a:spcAft>
                <a:spcPts val="0"/>
              </a:spcAft>
              <a:buSzPts val="2000"/>
              <a:buNone/>
              <a:defRPr sz="2000">
                <a:solidFill>
                  <a:srgbClr val="888888"/>
                </a:solidFill>
              </a:defRPr>
            </a:lvl2pPr>
            <a:lvl3pPr indent="-228600" lvl="2" marL="1371600" algn="l">
              <a:lnSpc>
                <a:spcPct val="90000"/>
              </a:lnSpc>
              <a:spcBef>
                <a:spcPts val="500"/>
              </a:spcBef>
              <a:spcAft>
                <a:spcPts val="0"/>
              </a:spcAft>
              <a:buSzPts val="1800"/>
              <a:buNone/>
              <a:defRPr sz="1800">
                <a:solidFill>
                  <a:srgbClr val="888888"/>
                </a:solidFill>
              </a:defRPr>
            </a:lvl3pPr>
            <a:lvl4pPr indent="-228600" lvl="3" marL="1828800" algn="l">
              <a:lnSpc>
                <a:spcPct val="90000"/>
              </a:lnSpc>
              <a:spcBef>
                <a:spcPts val="500"/>
              </a:spcBef>
              <a:spcAft>
                <a:spcPts val="0"/>
              </a:spcAft>
              <a:buSzPts val="1600"/>
              <a:buNone/>
              <a:defRPr sz="1600">
                <a:solidFill>
                  <a:srgbClr val="888888"/>
                </a:solidFill>
              </a:defRPr>
            </a:lvl4pPr>
            <a:lvl5pPr indent="-228600" lvl="4" marL="2286000" algn="l">
              <a:lnSpc>
                <a:spcPct val="90000"/>
              </a:lnSpc>
              <a:spcBef>
                <a:spcPts val="500"/>
              </a:spcBef>
              <a:spcAft>
                <a:spcPts val="0"/>
              </a:spcAft>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88" name="Google Shape;88;p13"/>
          <p:cNvSpPr txBox="1"/>
          <p:nvPr>
            <p:ph idx="12" type="sldNum"/>
          </p:nvPr>
        </p:nvSpPr>
        <p:spPr>
          <a:xfrm>
            <a:off x="8610601" y="6459132"/>
            <a:ext cx="343238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3"/>
          <p:cNvSpPr/>
          <p:nvPr/>
        </p:nvSpPr>
        <p:spPr>
          <a:xfrm>
            <a:off x="0" y="6400222"/>
            <a:ext cx="12192000" cy="466344"/>
          </a:xfrm>
          <a:prstGeom prst="rect">
            <a:avLst/>
          </a:prstGeom>
          <a:solidFill>
            <a:srgbClr val="8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Helvetica Neue"/>
              <a:ea typeface="Helvetica Neue"/>
              <a:cs typeface="Helvetica Neue"/>
              <a:sym typeface="Helvetica Neue"/>
            </a:endParaRPr>
          </a:p>
        </p:txBody>
      </p:sp>
      <p:cxnSp>
        <p:nvCxnSpPr>
          <p:cNvPr id="90" name="Google Shape;90;p13"/>
          <p:cNvCxnSpPr/>
          <p:nvPr/>
        </p:nvCxnSpPr>
        <p:spPr>
          <a:xfrm>
            <a:off x="0" y="6395648"/>
            <a:ext cx="12192000" cy="0"/>
          </a:xfrm>
          <a:prstGeom prst="straightConnector1">
            <a:avLst/>
          </a:prstGeom>
          <a:noFill/>
          <a:ln cap="flat" cmpd="sng" w="9525">
            <a:solidFill>
              <a:srgbClr val="D6D6CE"/>
            </a:solidFill>
            <a:prstDash val="solid"/>
            <a:miter lim="800000"/>
            <a:headEnd len="sm" w="sm" type="none"/>
            <a:tailEnd len="sm" w="sm" type="none"/>
          </a:ln>
        </p:spPr>
      </p:cxnSp>
      <p:pic>
        <p:nvPicPr>
          <p:cNvPr id="91" name="Google Shape;91;p13"/>
          <p:cNvPicPr preferRelativeResize="0"/>
          <p:nvPr/>
        </p:nvPicPr>
        <p:blipFill rotWithShape="1">
          <a:blip r:embed="rId2">
            <a:alphaModFix amt="25000"/>
          </a:blip>
          <a:srcRect b="0" l="0" r="0" t="0"/>
          <a:stretch/>
        </p:blipFill>
        <p:spPr>
          <a:xfrm>
            <a:off x="9427464" y="0"/>
            <a:ext cx="3836416" cy="3356864"/>
          </a:xfrm>
          <a:prstGeom prst="rect">
            <a:avLst/>
          </a:prstGeom>
          <a:noFill/>
          <a:ln>
            <a:noFill/>
          </a:ln>
        </p:spPr>
      </p:pic>
      <p:pic>
        <p:nvPicPr>
          <p:cNvPr id="92" name="Google Shape;92;p13"/>
          <p:cNvPicPr preferRelativeResize="0"/>
          <p:nvPr/>
        </p:nvPicPr>
        <p:blipFill rotWithShape="1">
          <a:blip r:embed="rId3">
            <a:alphaModFix/>
          </a:blip>
          <a:srcRect b="0" l="0" r="0" t="0"/>
          <a:stretch/>
        </p:blipFill>
        <p:spPr>
          <a:xfrm>
            <a:off x="536713" y="6401337"/>
            <a:ext cx="2844942" cy="47548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hite" showMasterSp="0">
  <p:cSld name="Section Header White">
    <p:bg>
      <p:bgPr>
        <a:solidFill>
          <a:schemeClr val="lt1"/>
        </a:solidFill>
      </p:bgPr>
    </p:bg>
    <p:spTree>
      <p:nvGrpSpPr>
        <p:cNvPr id="93" name="Shape 93"/>
        <p:cNvGrpSpPr/>
        <p:nvPr/>
      </p:nvGrpSpPr>
      <p:grpSpPr>
        <a:xfrm>
          <a:off x="0" y="0"/>
          <a:ext cx="0" cy="0"/>
          <a:chOff x="0" y="0"/>
          <a:chExt cx="0" cy="0"/>
        </a:xfrm>
      </p:grpSpPr>
      <p:sp>
        <p:nvSpPr>
          <p:cNvPr id="94" name="Google Shape;94;p14"/>
          <p:cNvSpPr txBox="1"/>
          <p:nvPr>
            <p:ph idx="1" type="body"/>
          </p:nvPr>
        </p:nvSpPr>
        <p:spPr>
          <a:xfrm>
            <a:off x="831851" y="4968566"/>
            <a:ext cx="10515600" cy="925510"/>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1000"/>
              </a:spcBef>
              <a:spcAft>
                <a:spcPts val="0"/>
              </a:spcAft>
              <a:buSzPts val="1800"/>
              <a:buNone/>
              <a:defRPr b="0" i="0" sz="1800">
                <a:solidFill>
                  <a:srgbClr val="767676"/>
                </a:solidFill>
              </a:defRPr>
            </a:lvl1pPr>
            <a:lvl2pPr indent="-228600" lvl="1" marL="914400" algn="l">
              <a:lnSpc>
                <a:spcPct val="90000"/>
              </a:lnSpc>
              <a:spcBef>
                <a:spcPts val="500"/>
              </a:spcBef>
              <a:spcAft>
                <a:spcPts val="0"/>
              </a:spcAft>
              <a:buSzPts val="2000"/>
              <a:buNone/>
              <a:defRPr sz="2000">
                <a:solidFill>
                  <a:srgbClr val="888888"/>
                </a:solidFill>
              </a:defRPr>
            </a:lvl2pPr>
            <a:lvl3pPr indent="-228600" lvl="2" marL="1371600" algn="l">
              <a:lnSpc>
                <a:spcPct val="90000"/>
              </a:lnSpc>
              <a:spcBef>
                <a:spcPts val="500"/>
              </a:spcBef>
              <a:spcAft>
                <a:spcPts val="0"/>
              </a:spcAft>
              <a:buSzPts val="1800"/>
              <a:buNone/>
              <a:defRPr sz="1800">
                <a:solidFill>
                  <a:srgbClr val="888888"/>
                </a:solidFill>
              </a:defRPr>
            </a:lvl3pPr>
            <a:lvl4pPr indent="-228600" lvl="3" marL="1828800" algn="l">
              <a:lnSpc>
                <a:spcPct val="90000"/>
              </a:lnSpc>
              <a:spcBef>
                <a:spcPts val="500"/>
              </a:spcBef>
              <a:spcAft>
                <a:spcPts val="0"/>
              </a:spcAft>
              <a:buSzPts val="1600"/>
              <a:buNone/>
              <a:defRPr sz="1600">
                <a:solidFill>
                  <a:srgbClr val="888888"/>
                </a:solidFill>
              </a:defRPr>
            </a:lvl4pPr>
            <a:lvl5pPr indent="-228600" lvl="4" marL="2286000" algn="l">
              <a:lnSpc>
                <a:spcPct val="90000"/>
              </a:lnSpc>
              <a:spcBef>
                <a:spcPts val="500"/>
              </a:spcBef>
              <a:spcAft>
                <a:spcPts val="0"/>
              </a:spcAft>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95" name="Google Shape;95;p14"/>
          <p:cNvSpPr txBox="1"/>
          <p:nvPr>
            <p:ph type="title"/>
          </p:nvPr>
        </p:nvSpPr>
        <p:spPr>
          <a:xfrm>
            <a:off x="831851" y="2359716"/>
            <a:ext cx="10515600" cy="2581861"/>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rgbClr val="800000"/>
              </a:buClr>
              <a:buSzPts val="4000"/>
              <a:buFont typeface="Helvetica Neue"/>
              <a:buNone/>
              <a:defRPr b="0" i="0" sz="4000">
                <a:solidFill>
                  <a:srgbClr val="800000"/>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6" name="Google Shape;96;p14"/>
          <p:cNvSpPr txBox="1"/>
          <p:nvPr>
            <p:ph idx="12" type="sldNum"/>
          </p:nvPr>
        </p:nvSpPr>
        <p:spPr>
          <a:xfrm>
            <a:off x="8610601" y="6459132"/>
            <a:ext cx="343238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
        <p:nvSpPr>
          <p:cNvPr id="97" name="Google Shape;97;p14"/>
          <p:cNvSpPr/>
          <p:nvPr/>
        </p:nvSpPr>
        <p:spPr>
          <a:xfrm>
            <a:off x="0" y="6400222"/>
            <a:ext cx="12192000" cy="466344"/>
          </a:xfrm>
          <a:prstGeom prst="rect">
            <a:avLst/>
          </a:prstGeom>
          <a:solidFill>
            <a:srgbClr val="8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Helvetica Neue"/>
              <a:ea typeface="Helvetica Neue"/>
              <a:cs typeface="Helvetica Neue"/>
              <a:sym typeface="Helvetica Neue"/>
            </a:endParaRPr>
          </a:p>
        </p:txBody>
      </p:sp>
      <p:cxnSp>
        <p:nvCxnSpPr>
          <p:cNvPr id="98" name="Google Shape;98;p14"/>
          <p:cNvCxnSpPr/>
          <p:nvPr/>
        </p:nvCxnSpPr>
        <p:spPr>
          <a:xfrm>
            <a:off x="0" y="6395648"/>
            <a:ext cx="12192000" cy="0"/>
          </a:xfrm>
          <a:prstGeom prst="straightConnector1">
            <a:avLst/>
          </a:prstGeom>
          <a:noFill/>
          <a:ln cap="flat" cmpd="sng" w="9525">
            <a:solidFill>
              <a:srgbClr val="D6D6CE"/>
            </a:solidFill>
            <a:prstDash val="solid"/>
            <a:miter lim="800000"/>
            <a:headEnd len="sm" w="sm" type="none"/>
            <a:tailEnd len="sm" w="sm" type="none"/>
          </a:ln>
        </p:spPr>
      </p:cxnSp>
      <p:pic>
        <p:nvPicPr>
          <p:cNvPr id="99" name="Google Shape;99;p14"/>
          <p:cNvPicPr preferRelativeResize="0"/>
          <p:nvPr/>
        </p:nvPicPr>
        <p:blipFill rotWithShape="1">
          <a:blip r:embed="rId2">
            <a:alphaModFix amt="10000"/>
          </a:blip>
          <a:srcRect b="0" l="0" r="0" t="0"/>
          <a:stretch/>
        </p:blipFill>
        <p:spPr>
          <a:xfrm>
            <a:off x="9429243" y="0"/>
            <a:ext cx="3836416" cy="3356864"/>
          </a:xfrm>
          <a:prstGeom prst="rect">
            <a:avLst/>
          </a:prstGeom>
          <a:noFill/>
          <a:ln>
            <a:noFill/>
          </a:ln>
        </p:spPr>
      </p:pic>
      <p:pic>
        <p:nvPicPr>
          <p:cNvPr id="100" name="Google Shape;100;p14"/>
          <p:cNvPicPr preferRelativeResize="0"/>
          <p:nvPr/>
        </p:nvPicPr>
        <p:blipFill rotWithShape="1">
          <a:blip r:embed="rId3">
            <a:alphaModFix/>
          </a:blip>
          <a:srcRect b="0" l="0" r="0" t="0"/>
          <a:stretch/>
        </p:blipFill>
        <p:spPr>
          <a:xfrm>
            <a:off x="536713" y="6401337"/>
            <a:ext cx="2844942" cy="47548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1" name="Shape 101"/>
        <p:cNvGrpSpPr/>
        <p:nvPr/>
      </p:nvGrpSpPr>
      <p:grpSpPr>
        <a:xfrm>
          <a:off x="0" y="0"/>
          <a:ext cx="0" cy="0"/>
          <a:chOff x="0" y="0"/>
          <a:chExt cx="0" cy="0"/>
        </a:xfrm>
      </p:grpSpPr>
      <p:sp>
        <p:nvSpPr>
          <p:cNvPr id="102" name="Google Shape;102;p16"/>
          <p:cNvSpPr txBox="1"/>
          <p:nvPr>
            <p:ph type="title"/>
          </p:nvPr>
        </p:nvSpPr>
        <p:spPr>
          <a:xfrm>
            <a:off x="838200" y="0"/>
            <a:ext cx="10515600" cy="1191600"/>
          </a:xfrm>
          <a:prstGeom prst="rect">
            <a:avLst/>
          </a:prstGeom>
          <a:noFill/>
          <a:ln>
            <a:noFill/>
          </a:ln>
        </p:spPr>
        <p:txBody>
          <a:bodyPr anchorCtr="0" anchor="ctr" bIns="45700" lIns="0" spcFirstLastPara="1" rIns="0" wrap="square" tIns="45700">
            <a:noAutofit/>
          </a:bodyPr>
          <a:lstStyle>
            <a:lvl1pPr lvl="0" algn="l">
              <a:lnSpc>
                <a:spcPct val="90000"/>
              </a:lnSpc>
              <a:spcBef>
                <a:spcPts val="0"/>
              </a:spcBef>
              <a:spcAft>
                <a:spcPts val="0"/>
              </a:spcAft>
              <a:buClr>
                <a:srgbClr val="800000"/>
              </a:buClr>
              <a:buSzPts val="3600"/>
              <a:buFont typeface="Helvetica Neue"/>
              <a:buNone/>
              <a:defRPr b="0" i="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3" name="Google Shape;103;p16"/>
          <p:cNvSpPr txBox="1"/>
          <p:nvPr>
            <p:ph idx="1" type="body"/>
          </p:nvPr>
        </p:nvSpPr>
        <p:spPr>
          <a:xfrm>
            <a:off x="838200" y="1825625"/>
            <a:ext cx="5181600" cy="4351338"/>
          </a:xfrm>
          <a:prstGeom prst="rect">
            <a:avLst/>
          </a:prstGeom>
          <a:noFill/>
          <a:ln>
            <a:noFill/>
          </a:ln>
        </p:spPr>
        <p:txBody>
          <a:bodyPr anchorCtr="0" anchor="t" bIns="45700" lIns="0" spcFirstLastPara="1" rIns="0" wrap="square" tIns="45700">
            <a:noAutofit/>
          </a:bodyPr>
          <a:lstStyle>
            <a:lvl1pPr indent="-381000" lvl="0" marL="457200" algn="l">
              <a:lnSpc>
                <a:spcPct val="90000"/>
              </a:lnSpc>
              <a:spcBef>
                <a:spcPts val="1000"/>
              </a:spcBef>
              <a:spcAft>
                <a:spcPts val="0"/>
              </a:spcAft>
              <a:buSzPts val="2400"/>
              <a:buChar char="•"/>
              <a:defRPr b="0" i="0" sz="2400"/>
            </a:lvl1pPr>
            <a:lvl2pPr indent="-355600" lvl="1" marL="914400" algn="l">
              <a:lnSpc>
                <a:spcPct val="90000"/>
              </a:lnSpc>
              <a:spcBef>
                <a:spcPts val="500"/>
              </a:spcBef>
              <a:spcAft>
                <a:spcPts val="0"/>
              </a:spcAft>
              <a:buSzPts val="2000"/>
              <a:buChar char="•"/>
              <a:defRPr b="0" i="0" sz="2000"/>
            </a:lvl2pPr>
            <a:lvl3pPr indent="-342900" lvl="2" marL="1371600" algn="l">
              <a:lnSpc>
                <a:spcPct val="90000"/>
              </a:lnSpc>
              <a:spcBef>
                <a:spcPts val="500"/>
              </a:spcBef>
              <a:spcAft>
                <a:spcPts val="0"/>
              </a:spcAft>
              <a:buSzPts val="1800"/>
              <a:buChar char="•"/>
              <a:defRPr b="0" i="0" sz="1800"/>
            </a:lvl3pPr>
            <a:lvl4pPr indent="-330200" lvl="3" marL="1828800" algn="l">
              <a:lnSpc>
                <a:spcPct val="90000"/>
              </a:lnSpc>
              <a:spcBef>
                <a:spcPts val="500"/>
              </a:spcBef>
              <a:spcAft>
                <a:spcPts val="0"/>
              </a:spcAft>
              <a:buSzPts val="1600"/>
              <a:buChar char="•"/>
              <a:defRPr b="0" i="0" sz="1600"/>
            </a:lvl4pPr>
            <a:lvl5pPr indent="-317500" lvl="4" marL="2286000" algn="l">
              <a:lnSpc>
                <a:spcPct val="90000"/>
              </a:lnSpc>
              <a:spcBef>
                <a:spcPts val="500"/>
              </a:spcBef>
              <a:spcAft>
                <a:spcPts val="0"/>
              </a:spcAft>
              <a:buSzPts val="1400"/>
              <a:buChar char="•"/>
              <a:defRPr b="0" i="0"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 name="Google Shape;104;p16"/>
          <p:cNvSpPr txBox="1"/>
          <p:nvPr>
            <p:ph idx="2" type="body"/>
          </p:nvPr>
        </p:nvSpPr>
        <p:spPr>
          <a:xfrm>
            <a:off x="6172200" y="1825625"/>
            <a:ext cx="5181600" cy="4351338"/>
          </a:xfrm>
          <a:prstGeom prst="rect">
            <a:avLst/>
          </a:prstGeom>
          <a:noFill/>
          <a:ln>
            <a:noFill/>
          </a:ln>
        </p:spPr>
        <p:txBody>
          <a:bodyPr anchorCtr="0" anchor="t" bIns="45700" lIns="0" spcFirstLastPara="1" rIns="0" wrap="square" tIns="45700">
            <a:noAutofit/>
          </a:bodyPr>
          <a:lstStyle>
            <a:lvl1pPr indent="-381000" lvl="0" marL="457200" algn="l">
              <a:lnSpc>
                <a:spcPct val="90000"/>
              </a:lnSpc>
              <a:spcBef>
                <a:spcPts val="1000"/>
              </a:spcBef>
              <a:spcAft>
                <a:spcPts val="0"/>
              </a:spcAft>
              <a:buSzPts val="2400"/>
              <a:buChar char="•"/>
              <a:defRPr b="0" i="0" sz="2400"/>
            </a:lvl1pPr>
            <a:lvl2pPr indent="-355600" lvl="1" marL="914400" algn="l">
              <a:lnSpc>
                <a:spcPct val="90000"/>
              </a:lnSpc>
              <a:spcBef>
                <a:spcPts val="500"/>
              </a:spcBef>
              <a:spcAft>
                <a:spcPts val="0"/>
              </a:spcAft>
              <a:buSzPts val="2000"/>
              <a:buChar char="•"/>
              <a:defRPr b="0" i="0" sz="2000"/>
            </a:lvl2pPr>
            <a:lvl3pPr indent="-342900" lvl="2" marL="1371600" algn="l">
              <a:lnSpc>
                <a:spcPct val="90000"/>
              </a:lnSpc>
              <a:spcBef>
                <a:spcPts val="500"/>
              </a:spcBef>
              <a:spcAft>
                <a:spcPts val="0"/>
              </a:spcAft>
              <a:buSzPts val="1800"/>
              <a:buChar char="•"/>
              <a:defRPr b="0" i="0" sz="1800"/>
            </a:lvl3pPr>
            <a:lvl4pPr indent="-330200" lvl="3" marL="1828800" algn="l">
              <a:lnSpc>
                <a:spcPct val="90000"/>
              </a:lnSpc>
              <a:spcBef>
                <a:spcPts val="500"/>
              </a:spcBef>
              <a:spcAft>
                <a:spcPts val="0"/>
              </a:spcAft>
              <a:buSzPts val="1600"/>
              <a:buChar char="•"/>
              <a:defRPr b="0" i="0" sz="1600"/>
            </a:lvl4pPr>
            <a:lvl5pPr indent="-317500" lvl="4" marL="2286000" algn="l">
              <a:lnSpc>
                <a:spcPct val="90000"/>
              </a:lnSpc>
              <a:spcBef>
                <a:spcPts val="500"/>
              </a:spcBef>
              <a:spcAft>
                <a:spcPts val="0"/>
              </a:spcAft>
              <a:buSzPts val="1400"/>
              <a:buChar char="•"/>
              <a:defRPr b="0" i="0"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16"/>
          <p:cNvSpPr txBox="1"/>
          <p:nvPr>
            <p:ph idx="12" type="sldNum"/>
          </p:nvPr>
        </p:nvSpPr>
        <p:spPr>
          <a:xfrm>
            <a:off x="8610601" y="6459132"/>
            <a:ext cx="343238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6" name="Shape 106"/>
        <p:cNvGrpSpPr/>
        <p:nvPr/>
      </p:nvGrpSpPr>
      <p:grpSpPr>
        <a:xfrm>
          <a:off x="0" y="0"/>
          <a:ext cx="0" cy="0"/>
          <a:chOff x="0" y="0"/>
          <a:chExt cx="0" cy="0"/>
        </a:xfrm>
      </p:grpSpPr>
      <p:sp>
        <p:nvSpPr>
          <p:cNvPr id="107" name="Google Shape;107;p17"/>
          <p:cNvSpPr txBox="1"/>
          <p:nvPr>
            <p:ph type="title"/>
          </p:nvPr>
        </p:nvSpPr>
        <p:spPr>
          <a:xfrm>
            <a:off x="838200" y="0"/>
            <a:ext cx="10515600" cy="1191600"/>
          </a:xfrm>
          <a:prstGeom prst="rect">
            <a:avLst/>
          </a:prstGeom>
          <a:noFill/>
          <a:ln>
            <a:noFill/>
          </a:ln>
        </p:spPr>
        <p:txBody>
          <a:bodyPr anchorCtr="0" anchor="ctr" bIns="45700" lIns="0" spcFirstLastPara="1" rIns="0" wrap="square" tIns="45700">
            <a:noAutofit/>
          </a:bodyPr>
          <a:lstStyle>
            <a:lvl1pPr lvl="0" algn="l">
              <a:lnSpc>
                <a:spcPct val="90000"/>
              </a:lnSpc>
              <a:spcBef>
                <a:spcPts val="0"/>
              </a:spcBef>
              <a:spcAft>
                <a:spcPts val="0"/>
              </a:spcAft>
              <a:buClr>
                <a:srgbClr val="800000"/>
              </a:buClr>
              <a:buSzPts val="3600"/>
              <a:buFont typeface="Helvetica Neue"/>
              <a:buNone/>
              <a:defRPr b="0" i="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8" name="Google Shape;108;p17"/>
          <p:cNvSpPr txBox="1"/>
          <p:nvPr>
            <p:ph idx="12" type="sldNum"/>
          </p:nvPr>
        </p:nvSpPr>
        <p:spPr>
          <a:xfrm>
            <a:off x="8610601" y="6459132"/>
            <a:ext cx="343238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 name="Shape 109"/>
        <p:cNvGrpSpPr/>
        <p:nvPr/>
      </p:nvGrpSpPr>
      <p:grpSpPr>
        <a:xfrm>
          <a:off x="0" y="0"/>
          <a:ext cx="0" cy="0"/>
          <a:chOff x="0" y="0"/>
          <a:chExt cx="0" cy="0"/>
        </a:xfrm>
      </p:grpSpPr>
      <p:sp>
        <p:nvSpPr>
          <p:cNvPr id="110" name="Google Shape;110;p18"/>
          <p:cNvSpPr txBox="1"/>
          <p:nvPr>
            <p:ph idx="12" type="sldNum"/>
          </p:nvPr>
        </p:nvSpPr>
        <p:spPr>
          <a:xfrm>
            <a:off x="8610601" y="6459132"/>
            <a:ext cx="343238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with Caption">
  <p:cSld name="3 Picture with Caption">
    <p:spTree>
      <p:nvGrpSpPr>
        <p:cNvPr id="111" name="Shape 111"/>
        <p:cNvGrpSpPr/>
        <p:nvPr/>
      </p:nvGrpSpPr>
      <p:grpSpPr>
        <a:xfrm>
          <a:off x="0" y="0"/>
          <a:ext cx="0" cy="0"/>
          <a:chOff x="0" y="0"/>
          <a:chExt cx="0" cy="0"/>
        </a:xfrm>
      </p:grpSpPr>
      <p:sp>
        <p:nvSpPr>
          <p:cNvPr id="112" name="Google Shape;112;p19"/>
          <p:cNvSpPr txBox="1"/>
          <p:nvPr>
            <p:ph idx="12" type="sldNum"/>
          </p:nvPr>
        </p:nvSpPr>
        <p:spPr>
          <a:xfrm>
            <a:off x="8610601" y="6459132"/>
            <a:ext cx="343238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
        <p:nvSpPr>
          <p:cNvPr id="113" name="Google Shape;113;p19"/>
          <p:cNvSpPr txBox="1"/>
          <p:nvPr>
            <p:ph type="title"/>
          </p:nvPr>
        </p:nvSpPr>
        <p:spPr>
          <a:xfrm>
            <a:off x="838200" y="0"/>
            <a:ext cx="10515600" cy="1191600"/>
          </a:xfrm>
          <a:prstGeom prst="rect">
            <a:avLst/>
          </a:prstGeom>
          <a:noFill/>
          <a:ln>
            <a:noFill/>
          </a:ln>
        </p:spPr>
        <p:txBody>
          <a:bodyPr anchorCtr="0" anchor="ctr" bIns="45700" lIns="0" spcFirstLastPara="1" rIns="0" wrap="square" tIns="45700">
            <a:noAutofit/>
          </a:bodyPr>
          <a:lstStyle>
            <a:lvl1pPr lvl="0" algn="l">
              <a:lnSpc>
                <a:spcPct val="90000"/>
              </a:lnSpc>
              <a:spcBef>
                <a:spcPts val="0"/>
              </a:spcBef>
              <a:spcAft>
                <a:spcPts val="0"/>
              </a:spcAft>
              <a:buClr>
                <a:srgbClr val="800000"/>
              </a:buClr>
              <a:buSzPts val="3600"/>
              <a:buFont typeface="Helvetica Neue"/>
              <a:buNone/>
              <a:defRPr b="0" i="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4" name="Google Shape;114;p19"/>
          <p:cNvSpPr/>
          <p:nvPr>
            <p:ph idx="2" type="pic"/>
          </p:nvPr>
        </p:nvSpPr>
        <p:spPr>
          <a:xfrm>
            <a:off x="838203" y="1811867"/>
            <a:ext cx="3356036" cy="2047752"/>
          </a:xfrm>
          <a:prstGeom prst="rect">
            <a:avLst/>
          </a:prstGeom>
          <a:noFill/>
          <a:ln>
            <a:noFill/>
          </a:ln>
        </p:spPr>
      </p:sp>
      <p:sp>
        <p:nvSpPr>
          <p:cNvPr id="115" name="Google Shape;115;p19"/>
          <p:cNvSpPr txBox="1"/>
          <p:nvPr>
            <p:ph idx="1" type="body"/>
          </p:nvPr>
        </p:nvSpPr>
        <p:spPr>
          <a:xfrm>
            <a:off x="838201" y="3995065"/>
            <a:ext cx="3356035" cy="1128713"/>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1000"/>
              </a:spcBef>
              <a:spcAft>
                <a:spcPts val="0"/>
              </a:spcAft>
              <a:buSzPts val="1600"/>
              <a:buNone/>
              <a:defRPr b="0" i="0" sz="1600"/>
            </a:lvl1pPr>
            <a:lvl2pPr indent="-228600" lvl="1" marL="914400" algn="l">
              <a:lnSpc>
                <a:spcPct val="90000"/>
              </a:lnSpc>
              <a:spcBef>
                <a:spcPts val="500"/>
              </a:spcBef>
              <a:spcAft>
                <a:spcPts val="0"/>
              </a:spcAft>
              <a:buSzPts val="1400"/>
              <a:buNone/>
              <a:defRPr sz="1400"/>
            </a:lvl2pPr>
            <a:lvl3pPr indent="-228600" lvl="2" marL="1371600" algn="l">
              <a:lnSpc>
                <a:spcPct val="90000"/>
              </a:lnSpc>
              <a:spcBef>
                <a:spcPts val="500"/>
              </a:spcBef>
              <a:spcAft>
                <a:spcPts val="0"/>
              </a:spcAft>
              <a:buSzPts val="1200"/>
              <a:buNone/>
              <a:defRPr sz="1200"/>
            </a:lvl3pPr>
            <a:lvl4pPr indent="-228600" lvl="3" marL="1828800" algn="l">
              <a:lnSpc>
                <a:spcPct val="90000"/>
              </a:lnSpc>
              <a:spcBef>
                <a:spcPts val="500"/>
              </a:spcBef>
              <a:spcAft>
                <a:spcPts val="0"/>
              </a:spcAft>
              <a:buSzPts val="1000"/>
              <a:buNone/>
              <a:defRPr sz="1000"/>
            </a:lvl4pPr>
            <a:lvl5pPr indent="-228600" lvl="4" marL="2286000" algn="l">
              <a:lnSpc>
                <a:spcPct val="90000"/>
              </a:lnSpc>
              <a:spcBef>
                <a:spcPts val="5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 name="Google Shape;116;p19"/>
          <p:cNvSpPr txBox="1"/>
          <p:nvPr>
            <p:ph idx="3" type="body"/>
          </p:nvPr>
        </p:nvSpPr>
        <p:spPr>
          <a:xfrm>
            <a:off x="4417013" y="3995065"/>
            <a:ext cx="3357971" cy="1128713"/>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1000"/>
              </a:spcBef>
              <a:spcAft>
                <a:spcPts val="0"/>
              </a:spcAft>
              <a:buSzPts val="1600"/>
              <a:buNone/>
              <a:defRPr b="0" i="0" sz="1600"/>
            </a:lvl1pPr>
            <a:lvl2pPr indent="-228600" lvl="1" marL="914400" algn="l">
              <a:lnSpc>
                <a:spcPct val="90000"/>
              </a:lnSpc>
              <a:spcBef>
                <a:spcPts val="500"/>
              </a:spcBef>
              <a:spcAft>
                <a:spcPts val="0"/>
              </a:spcAft>
              <a:buSzPts val="1400"/>
              <a:buNone/>
              <a:defRPr sz="1400"/>
            </a:lvl2pPr>
            <a:lvl3pPr indent="-228600" lvl="2" marL="1371600" algn="l">
              <a:lnSpc>
                <a:spcPct val="90000"/>
              </a:lnSpc>
              <a:spcBef>
                <a:spcPts val="500"/>
              </a:spcBef>
              <a:spcAft>
                <a:spcPts val="0"/>
              </a:spcAft>
              <a:buSzPts val="1200"/>
              <a:buNone/>
              <a:defRPr sz="1200"/>
            </a:lvl3pPr>
            <a:lvl4pPr indent="-228600" lvl="3" marL="1828800" algn="l">
              <a:lnSpc>
                <a:spcPct val="90000"/>
              </a:lnSpc>
              <a:spcBef>
                <a:spcPts val="500"/>
              </a:spcBef>
              <a:spcAft>
                <a:spcPts val="0"/>
              </a:spcAft>
              <a:buSzPts val="1000"/>
              <a:buNone/>
              <a:defRPr sz="1000"/>
            </a:lvl4pPr>
            <a:lvl5pPr indent="-228600" lvl="4" marL="2286000" algn="l">
              <a:lnSpc>
                <a:spcPct val="90000"/>
              </a:lnSpc>
              <a:spcBef>
                <a:spcPts val="5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7" name="Google Shape;117;p19"/>
          <p:cNvSpPr txBox="1"/>
          <p:nvPr>
            <p:ph idx="4" type="body"/>
          </p:nvPr>
        </p:nvSpPr>
        <p:spPr>
          <a:xfrm>
            <a:off x="7995828" y="3995065"/>
            <a:ext cx="3357969" cy="1128713"/>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1000"/>
              </a:spcBef>
              <a:spcAft>
                <a:spcPts val="0"/>
              </a:spcAft>
              <a:buSzPts val="1600"/>
              <a:buNone/>
              <a:defRPr b="0" i="0" sz="1600"/>
            </a:lvl1pPr>
            <a:lvl2pPr indent="-228600" lvl="1" marL="914400" algn="l">
              <a:lnSpc>
                <a:spcPct val="90000"/>
              </a:lnSpc>
              <a:spcBef>
                <a:spcPts val="500"/>
              </a:spcBef>
              <a:spcAft>
                <a:spcPts val="0"/>
              </a:spcAft>
              <a:buSzPts val="1400"/>
              <a:buNone/>
              <a:defRPr sz="1400"/>
            </a:lvl2pPr>
            <a:lvl3pPr indent="-228600" lvl="2" marL="1371600" algn="l">
              <a:lnSpc>
                <a:spcPct val="90000"/>
              </a:lnSpc>
              <a:spcBef>
                <a:spcPts val="500"/>
              </a:spcBef>
              <a:spcAft>
                <a:spcPts val="0"/>
              </a:spcAft>
              <a:buSzPts val="1200"/>
              <a:buNone/>
              <a:defRPr sz="1200"/>
            </a:lvl3pPr>
            <a:lvl4pPr indent="-228600" lvl="3" marL="1828800" algn="l">
              <a:lnSpc>
                <a:spcPct val="90000"/>
              </a:lnSpc>
              <a:spcBef>
                <a:spcPts val="500"/>
              </a:spcBef>
              <a:spcAft>
                <a:spcPts val="0"/>
              </a:spcAft>
              <a:buSzPts val="1000"/>
              <a:buNone/>
              <a:defRPr sz="1000"/>
            </a:lvl4pPr>
            <a:lvl5pPr indent="-228600" lvl="4" marL="2286000" algn="l">
              <a:lnSpc>
                <a:spcPct val="90000"/>
              </a:lnSpc>
              <a:spcBef>
                <a:spcPts val="5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8" name="Google Shape;118;p19"/>
          <p:cNvSpPr/>
          <p:nvPr>
            <p:ph idx="5" type="pic"/>
          </p:nvPr>
        </p:nvSpPr>
        <p:spPr>
          <a:xfrm>
            <a:off x="4417015" y="1811870"/>
            <a:ext cx="3357972" cy="2048933"/>
          </a:xfrm>
          <a:prstGeom prst="rect">
            <a:avLst/>
          </a:prstGeom>
          <a:noFill/>
          <a:ln>
            <a:noFill/>
          </a:ln>
        </p:spPr>
      </p:sp>
      <p:sp>
        <p:nvSpPr>
          <p:cNvPr id="119" name="Google Shape;119;p19"/>
          <p:cNvSpPr/>
          <p:nvPr>
            <p:ph idx="6" type="pic"/>
          </p:nvPr>
        </p:nvSpPr>
        <p:spPr>
          <a:xfrm>
            <a:off x="7995827" y="1811870"/>
            <a:ext cx="3357972" cy="2048933"/>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Picture Stacked" showMasterSp="0">
  <p:cSld name="4 Picture Stacked">
    <p:spTree>
      <p:nvGrpSpPr>
        <p:cNvPr id="120" name="Shape 120"/>
        <p:cNvGrpSpPr/>
        <p:nvPr/>
      </p:nvGrpSpPr>
      <p:grpSpPr>
        <a:xfrm>
          <a:off x="0" y="0"/>
          <a:ext cx="0" cy="0"/>
          <a:chOff x="0" y="0"/>
          <a:chExt cx="0" cy="0"/>
        </a:xfrm>
      </p:grpSpPr>
      <p:sp>
        <p:nvSpPr>
          <p:cNvPr id="121" name="Google Shape;121;p20"/>
          <p:cNvSpPr/>
          <p:nvPr>
            <p:ph idx="2" type="pic"/>
          </p:nvPr>
        </p:nvSpPr>
        <p:spPr>
          <a:xfrm>
            <a:off x="2" y="3231643"/>
            <a:ext cx="6065519" cy="3184256"/>
          </a:xfrm>
          <a:prstGeom prst="rect">
            <a:avLst/>
          </a:prstGeom>
          <a:noFill/>
          <a:ln>
            <a:noFill/>
          </a:ln>
        </p:spPr>
      </p:sp>
      <p:sp>
        <p:nvSpPr>
          <p:cNvPr id="122" name="Google Shape;122;p20"/>
          <p:cNvSpPr/>
          <p:nvPr>
            <p:ph idx="3" type="pic"/>
          </p:nvPr>
        </p:nvSpPr>
        <p:spPr>
          <a:xfrm>
            <a:off x="6126480" y="3231643"/>
            <a:ext cx="6065523" cy="3172968"/>
          </a:xfrm>
          <a:prstGeom prst="rect">
            <a:avLst/>
          </a:prstGeom>
          <a:noFill/>
          <a:ln>
            <a:noFill/>
          </a:ln>
        </p:spPr>
      </p:sp>
      <p:sp>
        <p:nvSpPr>
          <p:cNvPr id="123" name="Google Shape;123;p20"/>
          <p:cNvSpPr/>
          <p:nvPr>
            <p:ph idx="4" type="pic"/>
          </p:nvPr>
        </p:nvSpPr>
        <p:spPr>
          <a:xfrm>
            <a:off x="0" y="2"/>
            <a:ext cx="6065520" cy="3172968"/>
          </a:xfrm>
          <a:prstGeom prst="rect">
            <a:avLst/>
          </a:prstGeom>
          <a:noFill/>
          <a:ln>
            <a:noFill/>
          </a:ln>
        </p:spPr>
      </p:sp>
      <p:sp>
        <p:nvSpPr>
          <p:cNvPr id="124" name="Google Shape;124;p20"/>
          <p:cNvSpPr/>
          <p:nvPr>
            <p:ph idx="5" type="pic"/>
          </p:nvPr>
        </p:nvSpPr>
        <p:spPr>
          <a:xfrm>
            <a:off x="6126480" y="2"/>
            <a:ext cx="6065523" cy="3172968"/>
          </a:xfrm>
          <a:prstGeom prst="rect">
            <a:avLst/>
          </a:prstGeom>
          <a:noFill/>
          <a:ln>
            <a:noFill/>
          </a:ln>
        </p:spPr>
      </p:sp>
      <p:sp>
        <p:nvSpPr>
          <p:cNvPr id="125" name="Google Shape;125;p20"/>
          <p:cNvSpPr/>
          <p:nvPr/>
        </p:nvSpPr>
        <p:spPr>
          <a:xfrm>
            <a:off x="0" y="6400222"/>
            <a:ext cx="12192000" cy="466344"/>
          </a:xfrm>
          <a:prstGeom prst="rect">
            <a:avLst/>
          </a:prstGeom>
          <a:solidFill>
            <a:srgbClr val="8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Helvetica Neue"/>
              <a:ea typeface="Helvetica Neue"/>
              <a:cs typeface="Helvetica Neue"/>
              <a:sym typeface="Helvetica Neue"/>
            </a:endParaRPr>
          </a:p>
        </p:txBody>
      </p:sp>
      <p:cxnSp>
        <p:nvCxnSpPr>
          <p:cNvPr id="126" name="Google Shape;126;p20"/>
          <p:cNvCxnSpPr/>
          <p:nvPr/>
        </p:nvCxnSpPr>
        <p:spPr>
          <a:xfrm>
            <a:off x="0" y="6395648"/>
            <a:ext cx="12192000" cy="0"/>
          </a:xfrm>
          <a:prstGeom prst="straightConnector1">
            <a:avLst/>
          </a:prstGeom>
          <a:noFill/>
          <a:ln cap="flat" cmpd="sng" w="9525">
            <a:solidFill>
              <a:srgbClr val="D6D6CE"/>
            </a:solidFill>
            <a:prstDash val="solid"/>
            <a:miter lim="800000"/>
            <a:headEnd len="sm" w="sm" type="none"/>
            <a:tailEnd len="sm" w="sm" type="none"/>
          </a:ln>
        </p:spPr>
      </p:cxnSp>
      <p:sp>
        <p:nvSpPr>
          <p:cNvPr id="127" name="Google Shape;127;p20"/>
          <p:cNvSpPr txBox="1"/>
          <p:nvPr>
            <p:ph idx="12" type="sldNum"/>
          </p:nvPr>
        </p:nvSpPr>
        <p:spPr>
          <a:xfrm>
            <a:off x="8610601" y="6459132"/>
            <a:ext cx="343238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pic>
        <p:nvPicPr>
          <p:cNvPr id="128" name="Google Shape;128;p20"/>
          <p:cNvPicPr preferRelativeResize="0"/>
          <p:nvPr/>
        </p:nvPicPr>
        <p:blipFill rotWithShape="1">
          <a:blip r:embed="rId2">
            <a:alphaModFix/>
          </a:blip>
          <a:srcRect b="0" l="0" r="0" t="0"/>
          <a:stretch/>
        </p:blipFill>
        <p:spPr>
          <a:xfrm>
            <a:off x="536713" y="6401337"/>
            <a:ext cx="2844942" cy="47548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Grey Bar" showMasterSp="0">
  <p:cSld name="Closing Slide Grey Bar">
    <p:bg>
      <p:bgPr>
        <a:solidFill>
          <a:schemeClr val="lt1"/>
        </a:solidFill>
      </p:bgPr>
    </p:bg>
    <p:spTree>
      <p:nvGrpSpPr>
        <p:cNvPr id="129" name="Shape 129"/>
        <p:cNvGrpSpPr/>
        <p:nvPr/>
      </p:nvGrpSpPr>
      <p:grpSpPr>
        <a:xfrm>
          <a:off x="0" y="0"/>
          <a:ext cx="0" cy="0"/>
          <a:chOff x="0" y="0"/>
          <a:chExt cx="0" cy="0"/>
        </a:xfrm>
      </p:grpSpPr>
      <p:grpSp>
        <p:nvGrpSpPr>
          <p:cNvPr id="130" name="Google Shape;130;p21"/>
          <p:cNvGrpSpPr/>
          <p:nvPr/>
        </p:nvGrpSpPr>
        <p:grpSpPr>
          <a:xfrm>
            <a:off x="8311896" y="0"/>
            <a:ext cx="5773549" cy="6400800"/>
            <a:chOff x="5156004" y="0"/>
            <a:chExt cx="5773549" cy="6400800"/>
          </a:xfrm>
        </p:grpSpPr>
        <p:sp>
          <p:nvSpPr>
            <p:cNvPr id="131" name="Google Shape;131;p21"/>
            <p:cNvSpPr/>
            <p:nvPr/>
          </p:nvSpPr>
          <p:spPr>
            <a:xfrm>
              <a:off x="5303520" y="0"/>
              <a:ext cx="3732588" cy="64008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Helvetica Neue"/>
                <a:ea typeface="Helvetica Neue"/>
                <a:cs typeface="Helvetica Neue"/>
                <a:sym typeface="Helvetica Neue"/>
              </a:endParaRPr>
            </a:p>
          </p:txBody>
        </p:sp>
        <p:pic>
          <p:nvPicPr>
            <p:cNvPr id="132" name="Google Shape;132;p21"/>
            <p:cNvPicPr preferRelativeResize="0"/>
            <p:nvPr/>
          </p:nvPicPr>
          <p:blipFill rotWithShape="1">
            <a:blip r:embed="rId2">
              <a:alphaModFix amt="15000"/>
            </a:blip>
            <a:srcRect b="0" l="0" r="0" t="0"/>
            <a:stretch/>
          </p:blipFill>
          <p:spPr>
            <a:xfrm>
              <a:off x="5156004" y="750290"/>
              <a:ext cx="5773549" cy="5051855"/>
            </a:xfrm>
            <a:prstGeom prst="rect">
              <a:avLst/>
            </a:prstGeom>
            <a:noFill/>
            <a:ln>
              <a:noFill/>
            </a:ln>
          </p:spPr>
        </p:pic>
      </p:grpSp>
      <p:sp>
        <p:nvSpPr>
          <p:cNvPr id="133" name="Google Shape;133;p21"/>
          <p:cNvSpPr txBox="1"/>
          <p:nvPr>
            <p:ph idx="1" type="body"/>
          </p:nvPr>
        </p:nvSpPr>
        <p:spPr>
          <a:xfrm>
            <a:off x="831852" y="2430928"/>
            <a:ext cx="5264149" cy="1991782"/>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1000"/>
              </a:spcBef>
              <a:spcAft>
                <a:spcPts val="0"/>
              </a:spcAft>
              <a:buSzPts val="1800"/>
              <a:buNone/>
              <a:defRPr b="0" i="0" sz="1800">
                <a:solidFill>
                  <a:srgbClr val="767676"/>
                </a:solidFill>
              </a:defRPr>
            </a:lvl1pPr>
            <a:lvl2pPr indent="-228600" lvl="1" marL="914400" algn="l">
              <a:lnSpc>
                <a:spcPct val="90000"/>
              </a:lnSpc>
              <a:spcBef>
                <a:spcPts val="500"/>
              </a:spcBef>
              <a:spcAft>
                <a:spcPts val="0"/>
              </a:spcAft>
              <a:buSzPts val="2000"/>
              <a:buNone/>
              <a:defRPr sz="2000">
                <a:solidFill>
                  <a:srgbClr val="888888"/>
                </a:solidFill>
              </a:defRPr>
            </a:lvl2pPr>
            <a:lvl3pPr indent="-228600" lvl="2" marL="1371600" algn="l">
              <a:lnSpc>
                <a:spcPct val="90000"/>
              </a:lnSpc>
              <a:spcBef>
                <a:spcPts val="500"/>
              </a:spcBef>
              <a:spcAft>
                <a:spcPts val="0"/>
              </a:spcAft>
              <a:buSzPts val="1800"/>
              <a:buNone/>
              <a:defRPr sz="1800">
                <a:solidFill>
                  <a:srgbClr val="888888"/>
                </a:solidFill>
              </a:defRPr>
            </a:lvl3pPr>
            <a:lvl4pPr indent="-228600" lvl="3" marL="1828800" algn="l">
              <a:lnSpc>
                <a:spcPct val="90000"/>
              </a:lnSpc>
              <a:spcBef>
                <a:spcPts val="500"/>
              </a:spcBef>
              <a:spcAft>
                <a:spcPts val="0"/>
              </a:spcAft>
              <a:buSzPts val="1600"/>
              <a:buNone/>
              <a:defRPr sz="1600">
                <a:solidFill>
                  <a:srgbClr val="888888"/>
                </a:solidFill>
              </a:defRPr>
            </a:lvl4pPr>
            <a:lvl5pPr indent="-228600" lvl="4" marL="2286000" algn="l">
              <a:lnSpc>
                <a:spcPct val="90000"/>
              </a:lnSpc>
              <a:spcBef>
                <a:spcPts val="500"/>
              </a:spcBef>
              <a:spcAft>
                <a:spcPts val="0"/>
              </a:spcAft>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34" name="Google Shape;134;p21"/>
          <p:cNvSpPr/>
          <p:nvPr/>
        </p:nvSpPr>
        <p:spPr>
          <a:xfrm>
            <a:off x="0" y="6400222"/>
            <a:ext cx="12192000" cy="466344"/>
          </a:xfrm>
          <a:prstGeom prst="rect">
            <a:avLst/>
          </a:prstGeom>
          <a:solidFill>
            <a:srgbClr val="8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Helvetica Neue"/>
              <a:ea typeface="Helvetica Neue"/>
              <a:cs typeface="Helvetica Neue"/>
              <a:sym typeface="Helvetica Neue"/>
            </a:endParaRPr>
          </a:p>
        </p:txBody>
      </p:sp>
      <p:cxnSp>
        <p:nvCxnSpPr>
          <p:cNvPr id="135" name="Google Shape;135;p21"/>
          <p:cNvCxnSpPr/>
          <p:nvPr/>
        </p:nvCxnSpPr>
        <p:spPr>
          <a:xfrm>
            <a:off x="0" y="6395648"/>
            <a:ext cx="12192000" cy="0"/>
          </a:xfrm>
          <a:prstGeom prst="straightConnector1">
            <a:avLst/>
          </a:prstGeom>
          <a:noFill/>
          <a:ln cap="flat" cmpd="sng" w="9525">
            <a:solidFill>
              <a:srgbClr val="D6D6CE"/>
            </a:solidFill>
            <a:prstDash val="solid"/>
            <a:miter lim="800000"/>
            <a:headEnd len="sm" w="sm" type="none"/>
            <a:tailEnd len="sm" w="sm" type="none"/>
          </a:ln>
        </p:spPr>
      </p:cxnSp>
      <p:sp>
        <p:nvSpPr>
          <p:cNvPr id="136" name="Google Shape;136;p21"/>
          <p:cNvSpPr txBox="1"/>
          <p:nvPr>
            <p:ph idx="12" type="sldNum"/>
          </p:nvPr>
        </p:nvSpPr>
        <p:spPr>
          <a:xfrm>
            <a:off x="8610601" y="6459132"/>
            <a:ext cx="343238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pic>
        <p:nvPicPr>
          <p:cNvPr id="137" name="Google Shape;137;p21"/>
          <p:cNvPicPr preferRelativeResize="0"/>
          <p:nvPr/>
        </p:nvPicPr>
        <p:blipFill rotWithShape="1">
          <a:blip r:embed="rId3">
            <a:alphaModFix/>
          </a:blip>
          <a:srcRect b="0" l="0" r="0" t="0"/>
          <a:stretch/>
        </p:blipFill>
        <p:spPr>
          <a:xfrm>
            <a:off x="536713" y="6401337"/>
            <a:ext cx="2844942" cy="47548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Shield" showMasterSp="0">
  <p:cSld name="Closing Slide Shield">
    <p:bg>
      <p:bgPr>
        <a:solidFill>
          <a:schemeClr val="lt1"/>
        </a:solidFill>
      </p:bgPr>
    </p:bg>
    <p:spTree>
      <p:nvGrpSpPr>
        <p:cNvPr id="138" name="Shape 138"/>
        <p:cNvGrpSpPr/>
        <p:nvPr/>
      </p:nvGrpSpPr>
      <p:grpSpPr>
        <a:xfrm>
          <a:off x="0" y="0"/>
          <a:ext cx="0" cy="0"/>
          <a:chOff x="0" y="0"/>
          <a:chExt cx="0" cy="0"/>
        </a:xfrm>
      </p:grpSpPr>
      <p:grpSp>
        <p:nvGrpSpPr>
          <p:cNvPr id="139" name="Google Shape;139;p22"/>
          <p:cNvGrpSpPr/>
          <p:nvPr/>
        </p:nvGrpSpPr>
        <p:grpSpPr>
          <a:xfrm>
            <a:off x="6995160" y="-2087105"/>
            <a:ext cx="8384488" cy="10850515"/>
            <a:chOff x="3890639" y="-2045539"/>
            <a:chExt cx="8193228" cy="10603002"/>
          </a:xfrm>
        </p:grpSpPr>
        <p:pic>
          <p:nvPicPr>
            <p:cNvPr id="140" name="Google Shape;140;p22"/>
            <p:cNvPicPr preferRelativeResize="0"/>
            <p:nvPr/>
          </p:nvPicPr>
          <p:blipFill rotWithShape="1">
            <a:blip r:embed="rId2">
              <a:alphaModFix amt="30000"/>
            </a:blip>
            <a:srcRect b="0" l="0" r="0" t="0"/>
            <a:stretch/>
          </p:blipFill>
          <p:spPr>
            <a:xfrm>
              <a:off x="3890639" y="-2045539"/>
              <a:ext cx="8193228" cy="10603002"/>
            </a:xfrm>
            <a:prstGeom prst="rect">
              <a:avLst/>
            </a:prstGeom>
            <a:noFill/>
            <a:ln>
              <a:noFill/>
            </a:ln>
          </p:spPr>
        </p:pic>
        <p:pic>
          <p:nvPicPr>
            <p:cNvPr id="141" name="Google Shape;141;p22"/>
            <p:cNvPicPr preferRelativeResize="0"/>
            <p:nvPr/>
          </p:nvPicPr>
          <p:blipFill rotWithShape="1">
            <a:blip r:embed="rId3">
              <a:alphaModFix amt="15000"/>
            </a:blip>
            <a:srcRect b="0" l="0" r="0" t="0"/>
            <a:stretch/>
          </p:blipFill>
          <p:spPr>
            <a:xfrm>
              <a:off x="5173001" y="727132"/>
              <a:ext cx="5641848" cy="4936616"/>
            </a:xfrm>
            <a:prstGeom prst="rect">
              <a:avLst/>
            </a:prstGeom>
            <a:noFill/>
            <a:ln>
              <a:noFill/>
            </a:ln>
          </p:spPr>
        </p:pic>
      </p:grpSp>
      <p:sp>
        <p:nvSpPr>
          <p:cNvPr id="142" name="Google Shape;142;p22"/>
          <p:cNvSpPr txBox="1"/>
          <p:nvPr>
            <p:ph idx="1" type="body"/>
          </p:nvPr>
        </p:nvSpPr>
        <p:spPr>
          <a:xfrm>
            <a:off x="831852" y="2430928"/>
            <a:ext cx="5264149" cy="1991782"/>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1000"/>
              </a:spcBef>
              <a:spcAft>
                <a:spcPts val="0"/>
              </a:spcAft>
              <a:buSzPts val="1800"/>
              <a:buNone/>
              <a:defRPr b="0" i="0" sz="1800">
                <a:solidFill>
                  <a:srgbClr val="767676"/>
                </a:solidFill>
              </a:defRPr>
            </a:lvl1pPr>
            <a:lvl2pPr indent="-228600" lvl="1" marL="914400" algn="l">
              <a:lnSpc>
                <a:spcPct val="90000"/>
              </a:lnSpc>
              <a:spcBef>
                <a:spcPts val="500"/>
              </a:spcBef>
              <a:spcAft>
                <a:spcPts val="0"/>
              </a:spcAft>
              <a:buSzPts val="2000"/>
              <a:buNone/>
              <a:defRPr sz="2000">
                <a:solidFill>
                  <a:srgbClr val="888888"/>
                </a:solidFill>
              </a:defRPr>
            </a:lvl2pPr>
            <a:lvl3pPr indent="-228600" lvl="2" marL="1371600" algn="l">
              <a:lnSpc>
                <a:spcPct val="90000"/>
              </a:lnSpc>
              <a:spcBef>
                <a:spcPts val="500"/>
              </a:spcBef>
              <a:spcAft>
                <a:spcPts val="0"/>
              </a:spcAft>
              <a:buSzPts val="1800"/>
              <a:buNone/>
              <a:defRPr sz="1800">
                <a:solidFill>
                  <a:srgbClr val="888888"/>
                </a:solidFill>
              </a:defRPr>
            </a:lvl3pPr>
            <a:lvl4pPr indent="-228600" lvl="3" marL="1828800" algn="l">
              <a:lnSpc>
                <a:spcPct val="90000"/>
              </a:lnSpc>
              <a:spcBef>
                <a:spcPts val="500"/>
              </a:spcBef>
              <a:spcAft>
                <a:spcPts val="0"/>
              </a:spcAft>
              <a:buSzPts val="1600"/>
              <a:buNone/>
              <a:defRPr sz="1600">
                <a:solidFill>
                  <a:srgbClr val="888888"/>
                </a:solidFill>
              </a:defRPr>
            </a:lvl4pPr>
            <a:lvl5pPr indent="-228600" lvl="4" marL="2286000" algn="l">
              <a:lnSpc>
                <a:spcPct val="90000"/>
              </a:lnSpc>
              <a:spcBef>
                <a:spcPts val="500"/>
              </a:spcBef>
              <a:spcAft>
                <a:spcPts val="0"/>
              </a:spcAft>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43" name="Google Shape;143;p22"/>
          <p:cNvSpPr/>
          <p:nvPr/>
        </p:nvSpPr>
        <p:spPr>
          <a:xfrm>
            <a:off x="0" y="6400222"/>
            <a:ext cx="12192000" cy="466344"/>
          </a:xfrm>
          <a:prstGeom prst="rect">
            <a:avLst/>
          </a:prstGeom>
          <a:solidFill>
            <a:srgbClr val="8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Helvetica Neue"/>
              <a:ea typeface="Helvetica Neue"/>
              <a:cs typeface="Helvetica Neue"/>
              <a:sym typeface="Helvetica Neue"/>
            </a:endParaRPr>
          </a:p>
        </p:txBody>
      </p:sp>
      <p:cxnSp>
        <p:nvCxnSpPr>
          <p:cNvPr id="144" name="Google Shape;144;p22"/>
          <p:cNvCxnSpPr/>
          <p:nvPr/>
        </p:nvCxnSpPr>
        <p:spPr>
          <a:xfrm>
            <a:off x="0" y="6395648"/>
            <a:ext cx="12192000" cy="0"/>
          </a:xfrm>
          <a:prstGeom prst="straightConnector1">
            <a:avLst/>
          </a:prstGeom>
          <a:noFill/>
          <a:ln cap="flat" cmpd="sng" w="9525">
            <a:solidFill>
              <a:srgbClr val="D6D6CE"/>
            </a:solidFill>
            <a:prstDash val="solid"/>
            <a:miter lim="800000"/>
            <a:headEnd len="sm" w="sm" type="none"/>
            <a:tailEnd len="sm" w="sm" type="none"/>
          </a:ln>
        </p:spPr>
      </p:cxnSp>
      <p:sp>
        <p:nvSpPr>
          <p:cNvPr id="145" name="Google Shape;145;p22"/>
          <p:cNvSpPr txBox="1"/>
          <p:nvPr>
            <p:ph idx="12" type="sldNum"/>
          </p:nvPr>
        </p:nvSpPr>
        <p:spPr>
          <a:xfrm>
            <a:off x="8610601" y="6459132"/>
            <a:ext cx="343238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Grey Phoenix" showMasterSp="0">
  <p:cSld name="Closing Slide Grey Phoenix">
    <p:bg>
      <p:bgPr>
        <a:solidFill>
          <a:schemeClr val="lt1"/>
        </a:solidFill>
      </p:bgPr>
    </p:bg>
    <p:spTree>
      <p:nvGrpSpPr>
        <p:cNvPr id="146" name="Shape 146"/>
        <p:cNvGrpSpPr/>
        <p:nvPr/>
      </p:nvGrpSpPr>
      <p:grpSpPr>
        <a:xfrm>
          <a:off x="0" y="0"/>
          <a:ext cx="0" cy="0"/>
          <a:chOff x="0" y="0"/>
          <a:chExt cx="0" cy="0"/>
        </a:xfrm>
      </p:grpSpPr>
      <p:sp>
        <p:nvSpPr>
          <p:cNvPr id="147" name="Google Shape;147;p23"/>
          <p:cNvSpPr/>
          <p:nvPr/>
        </p:nvSpPr>
        <p:spPr>
          <a:xfrm>
            <a:off x="0" y="6400222"/>
            <a:ext cx="12192000" cy="466344"/>
          </a:xfrm>
          <a:prstGeom prst="rect">
            <a:avLst/>
          </a:prstGeom>
          <a:solidFill>
            <a:srgbClr val="8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Helvetica Neue"/>
              <a:ea typeface="Helvetica Neue"/>
              <a:cs typeface="Helvetica Neue"/>
              <a:sym typeface="Helvetica Neue"/>
            </a:endParaRPr>
          </a:p>
        </p:txBody>
      </p:sp>
      <p:cxnSp>
        <p:nvCxnSpPr>
          <p:cNvPr id="148" name="Google Shape;148;p23"/>
          <p:cNvCxnSpPr/>
          <p:nvPr/>
        </p:nvCxnSpPr>
        <p:spPr>
          <a:xfrm>
            <a:off x="0" y="6395648"/>
            <a:ext cx="12192000" cy="0"/>
          </a:xfrm>
          <a:prstGeom prst="straightConnector1">
            <a:avLst/>
          </a:prstGeom>
          <a:noFill/>
          <a:ln cap="flat" cmpd="sng" w="9525">
            <a:solidFill>
              <a:srgbClr val="D6D6CE"/>
            </a:solidFill>
            <a:prstDash val="solid"/>
            <a:miter lim="800000"/>
            <a:headEnd len="sm" w="sm" type="none"/>
            <a:tailEnd len="sm" w="sm" type="none"/>
          </a:ln>
        </p:spPr>
      </p:cxnSp>
      <p:sp>
        <p:nvSpPr>
          <p:cNvPr id="149" name="Google Shape;149;p23"/>
          <p:cNvSpPr txBox="1"/>
          <p:nvPr>
            <p:ph idx="1" type="body"/>
          </p:nvPr>
        </p:nvSpPr>
        <p:spPr>
          <a:xfrm>
            <a:off x="831852" y="2430928"/>
            <a:ext cx="5264149" cy="1991782"/>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1000"/>
              </a:spcBef>
              <a:spcAft>
                <a:spcPts val="0"/>
              </a:spcAft>
              <a:buSzPts val="1800"/>
              <a:buNone/>
              <a:defRPr b="0" i="0" sz="1800">
                <a:solidFill>
                  <a:srgbClr val="767676"/>
                </a:solidFill>
              </a:defRPr>
            </a:lvl1pPr>
            <a:lvl2pPr indent="-228600" lvl="1" marL="914400" algn="l">
              <a:lnSpc>
                <a:spcPct val="90000"/>
              </a:lnSpc>
              <a:spcBef>
                <a:spcPts val="500"/>
              </a:spcBef>
              <a:spcAft>
                <a:spcPts val="0"/>
              </a:spcAft>
              <a:buSzPts val="2000"/>
              <a:buNone/>
              <a:defRPr sz="2000">
                <a:solidFill>
                  <a:srgbClr val="888888"/>
                </a:solidFill>
              </a:defRPr>
            </a:lvl2pPr>
            <a:lvl3pPr indent="-228600" lvl="2" marL="1371600" algn="l">
              <a:lnSpc>
                <a:spcPct val="90000"/>
              </a:lnSpc>
              <a:spcBef>
                <a:spcPts val="500"/>
              </a:spcBef>
              <a:spcAft>
                <a:spcPts val="0"/>
              </a:spcAft>
              <a:buSzPts val="1800"/>
              <a:buNone/>
              <a:defRPr sz="1800">
                <a:solidFill>
                  <a:srgbClr val="888888"/>
                </a:solidFill>
              </a:defRPr>
            </a:lvl3pPr>
            <a:lvl4pPr indent="-228600" lvl="3" marL="1828800" algn="l">
              <a:lnSpc>
                <a:spcPct val="90000"/>
              </a:lnSpc>
              <a:spcBef>
                <a:spcPts val="500"/>
              </a:spcBef>
              <a:spcAft>
                <a:spcPts val="0"/>
              </a:spcAft>
              <a:buSzPts val="1600"/>
              <a:buNone/>
              <a:defRPr sz="1600">
                <a:solidFill>
                  <a:srgbClr val="888888"/>
                </a:solidFill>
              </a:defRPr>
            </a:lvl4pPr>
            <a:lvl5pPr indent="-228600" lvl="4" marL="2286000" algn="l">
              <a:lnSpc>
                <a:spcPct val="90000"/>
              </a:lnSpc>
              <a:spcBef>
                <a:spcPts val="500"/>
              </a:spcBef>
              <a:spcAft>
                <a:spcPts val="0"/>
              </a:spcAft>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50" name="Google Shape;150;p23"/>
          <p:cNvSpPr txBox="1"/>
          <p:nvPr>
            <p:ph idx="12" type="sldNum"/>
          </p:nvPr>
        </p:nvSpPr>
        <p:spPr>
          <a:xfrm>
            <a:off x="8610601" y="6459132"/>
            <a:ext cx="343238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pic>
        <p:nvPicPr>
          <p:cNvPr id="151" name="Google Shape;151;p23"/>
          <p:cNvPicPr preferRelativeResize="0"/>
          <p:nvPr/>
        </p:nvPicPr>
        <p:blipFill rotWithShape="1">
          <a:blip r:embed="rId2">
            <a:alphaModFix amt="15000"/>
          </a:blip>
          <a:srcRect b="0" l="0" r="0" t="0"/>
          <a:stretch/>
        </p:blipFill>
        <p:spPr>
          <a:xfrm>
            <a:off x="8307457" y="750290"/>
            <a:ext cx="5773549" cy="5051855"/>
          </a:xfrm>
          <a:prstGeom prst="rect">
            <a:avLst/>
          </a:prstGeom>
          <a:noFill/>
          <a:ln>
            <a:noFill/>
          </a:ln>
        </p:spPr>
      </p:pic>
      <p:pic>
        <p:nvPicPr>
          <p:cNvPr id="152" name="Google Shape;152;p23"/>
          <p:cNvPicPr preferRelativeResize="0"/>
          <p:nvPr/>
        </p:nvPicPr>
        <p:blipFill rotWithShape="1">
          <a:blip r:embed="rId3">
            <a:alphaModFix/>
          </a:blip>
          <a:srcRect b="0" l="0" r="0" t="0"/>
          <a:stretch/>
        </p:blipFill>
        <p:spPr>
          <a:xfrm>
            <a:off x="536713" y="6401337"/>
            <a:ext cx="2844942" cy="47548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2" name="Shape 22"/>
        <p:cNvGrpSpPr/>
        <p:nvPr/>
      </p:nvGrpSpPr>
      <p:grpSpPr>
        <a:xfrm>
          <a:off x="0" y="0"/>
          <a:ext cx="0" cy="0"/>
          <a:chOff x="0" y="0"/>
          <a:chExt cx="0" cy="0"/>
        </a:xfrm>
      </p:grpSpPr>
      <p:sp>
        <p:nvSpPr>
          <p:cNvPr id="23" name="Google Shape;23;p6"/>
          <p:cNvSpPr txBox="1"/>
          <p:nvPr>
            <p:ph type="title"/>
          </p:nvPr>
        </p:nvSpPr>
        <p:spPr>
          <a:xfrm>
            <a:off x="839788" y="3"/>
            <a:ext cx="10515600" cy="1325563"/>
          </a:xfrm>
          <a:prstGeom prst="rect">
            <a:avLst/>
          </a:prstGeom>
          <a:noFill/>
          <a:ln>
            <a:noFill/>
          </a:ln>
        </p:spPr>
        <p:txBody>
          <a:bodyPr anchorCtr="0" anchor="ctr" bIns="45700" lIns="0" spcFirstLastPara="1" rIns="0" wrap="square" tIns="45700">
            <a:noAutofit/>
          </a:bodyPr>
          <a:lstStyle>
            <a:lvl1pPr lvl="0" algn="l">
              <a:lnSpc>
                <a:spcPct val="90000"/>
              </a:lnSpc>
              <a:spcBef>
                <a:spcPts val="0"/>
              </a:spcBef>
              <a:spcAft>
                <a:spcPts val="0"/>
              </a:spcAft>
              <a:buClr>
                <a:srgbClr val="800000"/>
              </a:buClr>
              <a:buSzPts val="3600"/>
              <a:buFont typeface="Helvetica Neue"/>
              <a:buNone/>
              <a:defRPr b="0" i="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6"/>
          <p:cNvSpPr txBox="1"/>
          <p:nvPr>
            <p:ph idx="1" type="body"/>
          </p:nvPr>
        </p:nvSpPr>
        <p:spPr>
          <a:xfrm>
            <a:off x="839789" y="1681163"/>
            <a:ext cx="5157787" cy="823912"/>
          </a:xfrm>
          <a:prstGeom prst="rect">
            <a:avLst/>
          </a:prstGeom>
          <a:noFill/>
          <a:ln>
            <a:noFill/>
          </a:ln>
        </p:spPr>
        <p:txBody>
          <a:bodyPr anchorCtr="0" anchor="ctr" bIns="45700" lIns="0" spcFirstLastPara="1" rIns="0" wrap="square" tIns="45700">
            <a:normAutofit/>
          </a:bodyPr>
          <a:lstStyle>
            <a:lvl1pPr indent="-228600" lvl="0" marL="457200" algn="l">
              <a:lnSpc>
                <a:spcPct val="90000"/>
              </a:lnSpc>
              <a:spcBef>
                <a:spcPts val="1000"/>
              </a:spcBef>
              <a:spcAft>
                <a:spcPts val="0"/>
              </a:spcAft>
              <a:buSzPts val="1800"/>
              <a:buNone/>
              <a:defRPr b="0" i="0" sz="1800">
                <a:solidFill>
                  <a:srgbClr val="800000"/>
                </a:solidFill>
              </a:defRPr>
            </a:lvl1pPr>
            <a:lvl2pPr indent="-228600" lvl="1" marL="914400" algn="l">
              <a:lnSpc>
                <a:spcPct val="90000"/>
              </a:lnSpc>
              <a:spcBef>
                <a:spcPts val="500"/>
              </a:spcBef>
              <a:spcAft>
                <a:spcPts val="0"/>
              </a:spcAft>
              <a:buSzPts val="2000"/>
              <a:buNone/>
              <a:defRPr b="1" sz="2000"/>
            </a:lvl2pPr>
            <a:lvl3pPr indent="-228600" lvl="2" marL="1371600" algn="l">
              <a:lnSpc>
                <a:spcPct val="90000"/>
              </a:lnSpc>
              <a:spcBef>
                <a:spcPts val="500"/>
              </a:spcBef>
              <a:spcAft>
                <a:spcPts val="0"/>
              </a:spcAft>
              <a:buSzPts val="1800"/>
              <a:buNone/>
              <a:defRPr b="1" sz="1800"/>
            </a:lvl3pPr>
            <a:lvl4pPr indent="-228600" lvl="3" marL="1828800" algn="l">
              <a:lnSpc>
                <a:spcPct val="90000"/>
              </a:lnSpc>
              <a:spcBef>
                <a:spcPts val="500"/>
              </a:spcBef>
              <a:spcAft>
                <a:spcPts val="0"/>
              </a:spcAft>
              <a:buSzPts val="1600"/>
              <a:buNone/>
              <a:defRPr b="1" sz="1600"/>
            </a:lvl4pPr>
            <a:lvl5pPr indent="-228600" lvl="4" marL="2286000" algn="l">
              <a:lnSpc>
                <a:spcPct val="9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 name="Google Shape;25;p6"/>
          <p:cNvSpPr txBox="1"/>
          <p:nvPr>
            <p:ph idx="2" type="body"/>
          </p:nvPr>
        </p:nvSpPr>
        <p:spPr>
          <a:xfrm>
            <a:off x="839789" y="2505078"/>
            <a:ext cx="5157900" cy="3400500"/>
          </a:xfrm>
          <a:prstGeom prst="rect">
            <a:avLst/>
          </a:prstGeom>
          <a:noFill/>
          <a:ln>
            <a:noFill/>
          </a:ln>
        </p:spPr>
        <p:txBody>
          <a:bodyPr anchorCtr="0" anchor="t" bIns="45700" lIns="0" spcFirstLastPara="1" rIns="0" wrap="square" tIns="45700">
            <a:noAutofit/>
          </a:bodyPr>
          <a:lstStyle>
            <a:lvl1pPr indent="-381000" lvl="0" marL="457200" algn="l">
              <a:lnSpc>
                <a:spcPct val="90000"/>
              </a:lnSpc>
              <a:spcBef>
                <a:spcPts val="1000"/>
              </a:spcBef>
              <a:spcAft>
                <a:spcPts val="0"/>
              </a:spcAft>
              <a:buSzPts val="2400"/>
              <a:buChar char="•"/>
              <a:defRPr b="0" i="0" sz="2400"/>
            </a:lvl1pPr>
            <a:lvl2pPr indent="-355600" lvl="1" marL="914400" algn="l">
              <a:lnSpc>
                <a:spcPct val="90000"/>
              </a:lnSpc>
              <a:spcBef>
                <a:spcPts val="500"/>
              </a:spcBef>
              <a:spcAft>
                <a:spcPts val="0"/>
              </a:spcAft>
              <a:buSzPts val="2000"/>
              <a:buChar char="•"/>
              <a:defRPr b="0" i="0" sz="2000"/>
            </a:lvl2pPr>
            <a:lvl3pPr indent="-342900" lvl="2" marL="1371600" algn="l">
              <a:lnSpc>
                <a:spcPct val="90000"/>
              </a:lnSpc>
              <a:spcBef>
                <a:spcPts val="500"/>
              </a:spcBef>
              <a:spcAft>
                <a:spcPts val="0"/>
              </a:spcAft>
              <a:buSzPts val="1800"/>
              <a:buChar char="•"/>
              <a:defRPr b="0" i="0" sz="1800"/>
            </a:lvl3pPr>
            <a:lvl4pPr indent="-330200" lvl="3" marL="1828800" algn="l">
              <a:lnSpc>
                <a:spcPct val="90000"/>
              </a:lnSpc>
              <a:spcBef>
                <a:spcPts val="500"/>
              </a:spcBef>
              <a:spcAft>
                <a:spcPts val="0"/>
              </a:spcAft>
              <a:buSzPts val="1600"/>
              <a:buChar char="•"/>
              <a:defRPr b="0" i="0" sz="1600"/>
            </a:lvl4pPr>
            <a:lvl5pPr indent="-317500" lvl="4" marL="2286000" algn="l">
              <a:lnSpc>
                <a:spcPct val="90000"/>
              </a:lnSpc>
              <a:spcBef>
                <a:spcPts val="500"/>
              </a:spcBef>
              <a:spcAft>
                <a:spcPts val="0"/>
              </a:spcAft>
              <a:buSzPts val="1400"/>
              <a:buChar char="•"/>
              <a:defRPr b="0" i="0"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 name="Google Shape;26;p6"/>
          <p:cNvSpPr txBox="1"/>
          <p:nvPr>
            <p:ph idx="3" type="body"/>
          </p:nvPr>
        </p:nvSpPr>
        <p:spPr>
          <a:xfrm>
            <a:off x="6172202" y="1681163"/>
            <a:ext cx="5183188" cy="823912"/>
          </a:xfrm>
          <a:prstGeom prst="rect">
            <a:avLst/>
          </a:prstGeom>
          <a:noFill/>
          <a:ln>
            <a:noFill/>
          </a:ln>
        </p:spPr>
        <p:txBody>
          <a:bodyPr anchorCtr="0" anchor="ctr" bIns="45700" lIns="0" spcFirstLastPara="1" rIns="0" wrap="square" tIns="45700">
            <a:normAutofit/>
          </a:bodyPr>
          <a:lstStyle>
            <a:lvl1pPr indent="-228600" lvl="0" marL="457200" algn="l">
              <a:lnSpc>
                <a:spcPct val="90000"/>
              </a:lnSpc>
              <a:spcBef>
                <a:spcPts val="1000"/>
              </a:spcBef>
              <a:spcAft>
                <a:spcPts val="0"/>
              </a:spcAft>
              <a:buSzPts val="1800"/>
              <a:buNone/>
              <a:defRPr b="0" i="0" sz="1800">
                <a:solidFill>
                  <a:srgbClr val="800000"/>
                </a:solidFill>
              </a:defRPr>
            </a:lvl1pPr>
            <a:lvl2pPr indent="-228600" lvl="1" marL="914400" algn="l">
              <a:lnSpc>
                <a:spcPct val="90000"/>
              </a:lnSpc>
              <a:spcBef>
                <a:spcPts val="500"/>
              </a:spcBef>
              <a:spcAft>
                <a:spcPts val="0"/>
              </a:spcAft>
              <a:buSzPts val="2000"/>
              <a:buNone/>
              <a:defRPr b="1" sz="2000"/>
            </a:lvl2pPr>
            <a:lvl3pPr indent="-228600" lvl="2" marL="1371600" algn="l">
              <a:lnSpc>
                <a:spcPct val="90000"/>
              </a:lnSpc>
              <a:spcBef>
                <a:spcPts val="500"/>
              </a:spcBef>
              <a:spcAft>
                <a:spcPts val="0"/>
              </a:spcAft>
              <a:buSzPts val="1800"/>
              <a:buNone/>
              <a:defRPr b="1" sz="1800"/>
            </a:lvl3pPr>
            <a:lvl4pPr indent="-228600" lvl="3" marL="1828800" algn="l">
              <a:lnSpc>
                <a:spcPct val="90000"/>
              </a:lnSpc>
              <a:spcBef>
                <a:spcPts val="500"/>
              </a:spcBef>
              <a:spcAft>
                <a:spcPts val="0"/>
              </a:spcAft>
              <a:buSzPts val="1600"/>
              <a:buNone/>
              <a:defRPr b="1" sz="1600"/>
            </a:lvl4pPr>
            <a:lvl5pPr indent="-228600" lvl="4" marL="2286000" algn="l">
              <a:lnSpc>
                <a:spcPct val="9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 name="Google Shape;27;p6"/>
          <p:cNvSpPr txBox="1"/>
          <p:nvPr>
            <p:ph idx="4" type="body"/>
          </p:nvPr>
        </p:nvSpPr>
        <p:spPr>
          <a:xfrm>
            <a:off x="6172202" y="2505078"/>
            <a:ext cx="5183188" cy="3400425"/>
          </a:xfrm>
          <a:prstGeom prst="rect">
            <a:avLst/>
          </a:prstGeom>
          <a:noFill/>
          <a:ln>
            <a:noFill/>
          </a:ln>
        </p:spPr>
        <p:txBody>
          <a:bodyPr anchorCtr="0" anchor="t" bIns="45700" lIns="0" spcFirstLastPara="1" rIns="0" wrap="square" tIns="45700">
            <a:noAutofit/>
          </a:bodyPr>
          <a:lstStyle>
            <a:lvl1pPr indent="-381000" lvl="0" marL="457200" algn="l">
              <a:lnSpc>
                <a:spcPct val="90000"/>
              </a:lnSpc>
              <a:spcBef>
                <a:spcPts val="1000"/>
              </a:spcBef>
              <a:spcAft>
                <a:spcPts val="0"/>
              </a:spcAft>
              <a:buSzPts val="2400"/>
              <a:buChar char="•"/>
              <a:defRPr b="0" i="0" sz="2400"/>
            </a:lvl1pPr>
            <a:lvl2pPr indent="-355600" lvl="1" marL="914400" algn="l">
              <a:lnSpc>
                <a:spcPct val="90000"/>
              </a:lnSpc>
              <a:spcBef>
                <a:spcPts val="500"/>
              </a:spcBef>
              <a:spcAft>
                <a:spcPts val="0"/>
              </a:spcAft>
              <a:buSzPts val="2000"/>
              <a:buChar char="•"/>
              <a:defRPr b="0" i="0" sz="2000"/>
            </a:lvl2pPr>
            <a:lvl3pPr indent="-342900" lvl="2" marL="1371600" algn="l">
              <a:lnSpc>
                <a:spcPct val="90000"/>
              </a:lnSpc>
              <a:spcBef>
                <a:spcPts val="500"/>
              </a:spcBef>
              <a:spcAft>
                <a:spcPts val="0"/>
              </a:spcAft>
              <a:buSzPts val="1800"/>
              <a:buChar char="•"/>
              <a:defRPr b="0" i="0" sz="1800"/>
            </a:lvl3pPr>
            <a:lvl4pPr indent="-330200" lvl="3" marL="1828800" algn="l">
              <a:lnSpc>
                <a:spcPct val="90000"/>
              </a:lnSpc>
              <a:spcBef>
                <a:spcPts val="500"/>
              </a:spcBef>
              <a:spcAft>
                <a:spcPts val="0"/>
              </a:spcAft>
              <a:buSzPts val="1600"/>
              <a:buChar char="•"/>
              <a:defRPr b="0" i="0" sz="1600"/>
            </a:lvl4pPr>
            <a:lvl5pPr indent="-317500" lvl="4" marL="2286000" algn="l">
              <a:lnSpc>
                <a:spcPct val="90000"/>
              </a:lnSpc>
              <a:spcBef>
                <a:spcPts val="500"/>
              </a:spcBef>
              <a:spcAft>
                <a:spcPts val="0"/>
              </a:spcAft>
              <a:buSzPts val="1400"/>
              <a:buChar char="•"/>
              <a:defRPr b="0" i="0"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6"/>
          <p:cNvSpPr txBox="1"/>
          <p:nvPr>
            <p:ph idx="12" type="sldNum"/>
          </p:nvPr>
        </p:nvSpPr>
        <p:spPr>
          <a:xfrm>
            <a:off x="8610601" y="6459132"/>
            <a:ext cx="343238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Dark Greystone" showMasterSp="0">
  <p:cSld name="Closing Slide Dark Greystone">
    <p:bg>
      <p:bgPr>
        <a:solidFill>
          <a:schemeClr val="dk2"/>
        </a:solidFill>
      </p:bgPr>
    </p:bg>
    <p:spTree>
      <p:nvGrpSpPr>
        <p:cNvPr id="153" name="Shape 153"/>
        <p:cNvGrpSpPr/>
        <p:nvPr/>
      </p:nvGrpSpPr>
      <p:grpSpPr>
        <a:xfrm>
          <a:off x="0" y="0"/>
          <a:ext cx="0" cy="0"/>
          <a:chOff x="0" y="0"/>
          <a:chExt cx="0" cy="0"/>
        </a:xfrm>
      </p:grpSpPr>
      <p:grpSp>
        <p:nvGrpSpPr>
          <p:cNvPr id="154" name="Google Shape;154;p24"/>
          <p:cNvGrpSpPr/>
          <p:nvPr/>
        </p:nvGrpSpPr>
        <p:grpSpPr>
          <a:xfrm>
            <a:off x="8311896" y="0"/>
            <a:ext cx="5773549" cy="6400800"/>
            <a:chOff x="5156004" y="0"/>
            <a:chExt cx="5773549" cy="6400800"/>
          </a:xfrm>
        </p:grpSpPr>
        <p:sp>
          <p:nvSpPr>
            <p:cNvPr id="155" name="Google Shape;155;p24"/>
            <p:cNvSpPr/>
            <p:nvPr/>
          </p:nvSpPr>
          <p:spPr>
            <a:xfrm>
              <a:off x="5303520" y="0"/>
              <a:ext cx="3732588" cy="64008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Helvetica Neue"/>
                <a:ea typeface="Helvetica Neue"/>
                <a:cs typeface="Helvetica Neue"/>
                <a:sym typeface="Helvetica Neue"/>
              </a:endParaRPr>
            </a:p>
          </p:txBody>
        </p:sp>
        <p:pic>
          <p:nvPicPr>
            <p:cNvPr id="156" name="Google Shape;156;p24"/>
            <p:cNvPicPr preferRelativeResize="0"/>
            <p:nvPr/>
          </p:nvPicPr>
          <p:blipFill rotWithShape="1">
            <a:blip r:embed="rId2">
              <a:alphaModFix amt="30000"/>
            </a:blip>
            <a:srcRect b="0" l="0" r="0" t="0"/>
            <a:stretch/>
          </p:blipFill>
          <p:spPr>
            <a:xfrm>
              <a:off x="5156004" y="750290"/>
              <a:ext cx="5773549" cy="5051855"/>
            </a:xfrm>
            <a:prstGeom prst="rect">
              <a:avLst/>
            </a:prstGeom>
            <a:noFill/>
            <a:ln>
              <a:noFill/>
            </a:ln>
          </p:spPr>
        </p:pic>
      </p:grpSp>
      <p:sp>
        <p:nvSpPr>
          <p:cNvPr id="157" name="Google Shape;157;p24"/>
          <p:cNvSpPr txBox="1"/>
          <p:nvPr>
            <p:ph idx="1" type="body"/>
          </p:nvPr>
        </p:nvSpPr>
        <p:spPr>
          <a:xfrm>
            <a:off x="831852" y="2430928"/>
            <a:ext cx="5264149" cy="1991782"/>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1000"/>
              </a:spcBef>
              <a:spcAft>
                <a:spcPts val="0"/>
              </a:spcAft>
              <a:buSzPts val="1800"/>
              <a:buNone/>
              <a:defRPr b="0" i="0" sz="1800">
                <a:solidFill>
                  <a:schemeClr val="lt1"/>
                </a:solidFill>
              </a:defRPr>
            </a:lvl1pPr>
            <a:lvl2pPr indent="-228600" lvl="1" marL="914400" algn="l">
              <a:lnSpc>
                <a:spcPct val="90000"/>
              </a:lnSpc>
              <a:spcBef>
                <a:spcPts val="500"/>
              </a:spcBef>
              <a:spcAft>
                <a:spcPts val="0"/>
              </a:spcAft>
              <a:buSzPts val="2000"/>
              <a:buNone/>
              <a:defRPr sz="2000">
                <a:solidFill>
                  <a:srgbClr val="888888"/>
                </a:solidFill>
              </a:defRPr>
            </a:lvl2pPr>
            <a:lvl3pPr indent="-228600" lvl="2" marL="1371600" algn="l">
              <a:lnSpc>
                <a:spcPct val="90000"/>
              </a:lnSpc>
              <a:spcBef>
                <a:spcPts val="500"/>
              </a:spcBef>
              <a:spcAft>
                <a:spcPts val="0"/>
              </a:spcAft>
              <a:buSzPts val="1800"/>
              <a:buNone/>
              <a:defRPr sz="1800">
                <a:solidFill>
                  <a:srgbClr val="888888"/>
                </a:solidFill>
              </a:defRPr>
            </a:lvl3pPr>
            <a:lvl4pPr indent="-228600" lvl="3" marL="1828800" algn="l">
              <a:lnSpc>
                <a:spcPct val="90000"/>
              </a:lnSpc>
              <a:spcBef>
                <a:spcPts val="500"/>
              </a:spcBef>
              <a:spcAft>
                <a:spcPts val="0"/>
              </a:spcAft>
              <a:buSzPts val="1600"/>
              <a:buNone/>
              <a:defRPr sz="1600">
                <a:solidFill>
                  <a:srgbClr val="888888"/>
                </a:solidFill>
              </a:defRPr>
            </a:lvl4pPr>
            <a:lvl5pPr indent="-228600" lvl="4" marL="2286000" algn="l">
              <a:lnSpc>
                <a:spcPct val="90000"/>
              </a:lnSpc>
              <a:spcBef>
                <a:spcPts val="500"/>
              </a:spcBef>
              <a:spcAft>
                <a:spcPts val="0"/>
              </a:spcAft>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58" name="Google Shape;158;p24"/>
          <p:cNvSpPr/>
          <p:nvPr/>
        </p:nvSpPr>
        <p:spPr>
          <a:xfrm>
            <a:off x="0" y="6400222"/>
            <a:ext cx="12192000" cy="466344"/>
          </a:xfrm>
          <a:prstGeom prst="rect">
            <a:avLst/>
          </a:prstGeom>
          <a:solidFill>
            <a:srgbClr val="8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Helvetica Neue"/>
              <a:ea typeface="Helvetica Neue"/>
              <a:cs typeface="Helvetica Neue"/>
              <a:sym typeface="Helvetica Neue"/>
            </a:endParaRPr>
          </a:p>
        </p:txBody>
      </p:sp>
      <p:cxnSp>
        <p:nvCxnSpPr>
          <p:cNvPr id="159" name="Google Shape;159;p24"/>
          <p:cNvCxnSpPr/>
          <p:nvPr/>
        </p:nvCxnSpPr>
        <p:spPr>
          <a:xfrm>
            <a:off x="0" y="6395648"/>
            <a:ext cx="12192000" cy="0"/>
          </a:xfrm>
          <a:prstGeom prst="straightConnector1">
            <a:avLst/>
          </a:prstGeom>
          <a:noFill/>
          <a:ln cap="flat" cmpd="sng" w="9525">
            <a:solidFill>
              <a:srgbClr val="D6D6CE"/>
            </a:solidFill>
            <a:prstDash val="solid"/>
            <a:miter lim="800000"/>
            <a:headEnd len="sm" w="sm" type="none"/>
            <a:tailEnd len="sm" w="sm" type="none"/>
          </a:ln>
        </p:spPr>
      </p:cxnSp>
      <p:sp>
        <p:nvSpPr>
          <p:cNvPr id="160" name="Google Shape;160;p24"/>
          <p:cNvSpPr txBox="1"/>
          <p:nvPr>
            <p:ph idx="12" type="sldNum"/>
          </p:nvPr>
        </p:nvSpPr>
        <p:spPr>
          <a:xfrm>
            <a:off x="8610601" y="6459132"/>
            <a:ext cx="343238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pic>
        <p:nvPicPr>
          <p:cNvPr id="161" name="Google Shape;161;p24"/>
          <p:cNvPicPr preferRelativeResize="0"/>
          <p:nvPr/>
        </p:nvPicPr>
        <p:blipFill rotWithShape="1">
          <a:blip r:embed="rId3">
            <a:alphaModFix/>
          </a:blip>
          <a:srcRect b="0" l="0" r="0" t="0"/>
          <a:stretch/>
        </p:blipFill>
        <p:spPr>
          <a:xfrm>
            <a:off x="536713" y="6401337"/>
            <a:ext cx="2844942" cy="47548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 name="Shape 29"/>
        <p:cNvGrpSpPr/>
        <p:nvPr/>
      </p:nvGrpSpPr>
      <p:grpSpPr>
        <a:xfrm>
          <a:off x="0" y="0"/>
          <a:ext cx="0" cy="0"/>
          <a:chOff x="0" y="0"/>
          <a:chExt cx="0" cy="0"/>
        </a:xfrm>
      </p:grpSpPr>
      <p:sp>
        <p:nvSpPr>
          <p:cNvPr id="30" name="Google Shape;30;p12"/>
          <p:cNvSpPr txBox="1"/>
          <p:nvPr>
            <p:ph type="title"/>
          </p:nvPr>
        </p:nvSpPr>
        <p:spPr>
          <a:xfrm>
            <a:off x="838200" y="0"/>
            <a:ext cx="10515600" cy="1191600"/>
          </a:xfrm>
          <a:prstGeom prst="rect">
            <a:avLst/>
          </a:prstGeom>
          <a:noFill/>
          <a:ln>
            <a:noFill/>
          </a:ln>
        </p:spPr>
        <p:txBody>
          <a:bodyPr anchorCtr="0" anchor="ctr" bIns="45700" lIns="0" spcFirstLastPara="1" rIns="0" wrap="square" tIns="45700">
            <a:noAutofit/>
          </a:bodyPr>
          <a:lstStyle>
            <a:lvl1pPr lvl="0" algn="l">
              <a:lnSpc>
                <a:spcPct val="90000"/>
              </a:lnSpc>
              <a:spcBef>
                <a:spcPts val="0"/>
              </a:spcBef>
              <a:spcAft>
                <a:spcPts val="0"/>
              </a:spcAft>
              <a:buClr>
                <a:srgbClr val="800000"/>
              </a:buClr>
              <a:buSzPts val="3600"/>
              <a:buFont typeface="Helvetica Neue"/>
              <a:buNone/>
              <a:defRPr b="0" i="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1" name="Google Shape;31;p12"/>
          <p:cNvSpPr txBox="1"/>
          <p:nvPr>
            <p:ph idx="1" type="body"/>
          </p:nvPr>
        </p:nvSpPr>
        <p:spPr>
          <a:xfrm>
            <a:off x="838200" y="1534136"/>
            <a:ext cx="10515600" cy="4429492"/>
          </a:xfrm>
          <a:prstGeom prst="rect">
            <a:avLst/>
          </a:prstGeom>
          <a:noFill/>
          <a:ln>
            <a:noFill/>
          </a:ln>
        </p:spPr>
        <p:txBody>
          <a:bodyPr anchorCtr="0" anchor="t" bIns="45700" lIns="0" spcFirstLastPara="1" rIns="0" wrap="square" tIns="45700">
            <a:noAutofit/>
          </a:bodyPr>
          <a:lstStyle>
            <a:lvl1pPr indent="-381000" lvl="0" marL="457200" algn="l">
              <a:lnSpc>
                <a:spcPct val="90000"/>
              </a:lnSpc>
              <a:spcBef>
                <a:spcPts val="1000"/>
              </a:spcBef>
              <a:spcAft>
                <a:spcPts val="0"/>
              </a:spcAft>
              <a:buSzPts val="2400"/>
              <a:buChar char="•"/>
              <a:defRPr b="0" i="0"/>
            </a:lvl1pPr>
            <a:lvl2pPr indent="-355600" lvl="1" marL="914400" algn="l">
              <a:lnSpc>
                <a:spcPct val="90000"/>
              </a:lnSpc>
              <a:spcBef>
                <a:spcPts val="500"/>
              </a:spcBef>
              <a:spcAft>
                <a:spcPts val="0"/>
              </a:spcAft>
              <a:buSzPts val="2000"/>
              <a:buChar char="•"/>
              <a:defRPr b="0" i="0"/>
            </a:lvl2pPr>
            <a:lvl3pPr indent="-342900" lvl="2" marL="1371600" algn="l">
              <a:lnSpc>
                <a:spcPct val="90000"/>
              </a:lnSpc>
              <a:spcBef>
                <a:spcPts val="500"/>
              </a:spcBef>
              <a:spcAft>
                <a:spcPts val="0"/>
              </a:spcAft>
              <a:buSzPts val="1800"/>
              <a:buChar char="•"/>
              <a:defRPr b="0" i="0"/>
            </a:lvl3pPr>
            <a:lvl4pPr indent="-330200" lvl="3" marL="1828800" algn="l">
              <a:lnSpc>
                <a:spcPct val="90000"/>
              </a:lnSpc>
              <a:spcBef>
                <a:spcPts val="500"/>
              </a:spcBef>
              <a:spcAft>
                <a:spcPts val="0"/>
              </a:spcAft>
              <a:buSzPts val="1600"/>
              <a:buChar char="•"/>
              <a:defRPr b="0" i="0"/>
            </a:lvl4pPr>
            <a:lvl5pPr indent="-330200" lvl="4" marL="2286000" algn="l">
              <a:lnSpc>
                <a:spcPct val="90000"/>
              </a:lnSpc>
              <a:spcBef>
                <a:spcPts val="500"/>
              </a:spcBef>
              <a:spcAft>
                <a:spcPts val="0"/>
              </a:spcAft>
              <a:buSzPts val="1600"/>
              <a:buChar char="•"/>
              <a:defRPr b="0" i="0"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2"/>
          <p:cNvSpPr txBox="1"/>
          <p:nvPr>
            <p:ph idx="12" type="sldNum"/>
          </p:nvPr>
        </p:nvSpPr>
        <p:spPr>
          <a:xfrm>
            <a:off x="8610601" y="6459132"/>
            <a:ext cx="343238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Maroon" showMasterSp="0">
  <p:cSld name="Section Header Maroon">
    <p:bg>
      <p:bgPr>
        <a:solidFill>
          <a:schemeClr val="lt1"/>
        </a:solidFill>
      </p:bgPr>
    </p:bg>
    <p:spTree>
      <p:nvGrpSpPr>
        <p:cNvPr id="33" name="Shape 33"/>
        <p:cNvGrpSpPr/>
        <p:nvPr/>
      </p:nvGrpSpPr>
      <p:grpSpPr>
        <a:xfrm>
          <a:off x="0" y="0"/>
          <a:ext cx="0" cy="0"/>
          <a:chOff x="0" y="0"/>
          <a:chExt cx="0" cy="0"/>
        </a:xfrm>
      </p:grpSpPr>
      <p:sp>
        <p:nvSpPr>
          <p:cNvPr id="34" name="Google Shape;34;p15"/>
          <p:cNvSpPr/>
          <p:nvPr/>
        </p:nvSpPr>
        <p:spPr>
          <a:xfrm>
            <a:off x="0" y="3"/>
            <a:ext cx="12192000" cy="6865237"/>
          </a:xfrm>
          <a:prstGeom prst="rect">
            <a:avLst/>
          </a:prstGeom>
          <a:solidFill>
            <a:srgbClr val="8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Helvetica Neue"/>
              <a:ea typeface="Helvetica Neue"/>
              <a:cs typeface="Helvetica Neue"/>
              <a:sym typeface="Helvetica Neue"/>
            </a:endParaRPr>
          </a:p>
        </p:txBody>
      </p:sp>
      <p:sp>
        <p:nvSpPr>
          <p:cNvPr id="35" name="Google Shape;35;p15"/>
          <p:cNvSpPr txBox="1"/>
          <p:nvPr>
            <p:ph idx="1" type="body"/>
          </p:nvPr>
        </p:nvSpPr>
        <p:spPr>
          <a:xfrm>
            <a:off x="831851" y="4968566"/>
            <a:ext cx="10515600" cy="925510"/>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1000"/>
              </a:spcBef>
              <a:spcAft>
                <a:spcPts val="0"/>
              </a:spcAft>
              <a:buSzPts val="1800"/>
              <a:buNone/>
              <a:defRPr b="0" i="0" sz="1800">
                <a:solidFill>
                  <a:schemeClr val="lt1"/>
                </a:solidFill>
              </a:defRPr>
            </a:lvl1pPr>
            <a:lvl2pPr indent="-228600" lvl="1" marL="914400" algn="l">
              <a:lnSpc>
                <a:spcPct val="90000"/>
              </a:lnSpc>
              <a:spcBef>
                <a:spcPts val="500"/>
              </a:spcBef>
              <a:spcAft>
                <a:spcPts val="0"/>
              </a:spcAft>
              <a:buSzPts val="2000"/>
              <a:buNone/>
              <a:defRPr sz="2000">
                <a:solidFill>
                  <a:srgbClr val="888888"/>
                </a:solidFill>
              </a:defRPr>
            </a:lvl2pPr>
            <a:lvl3pPr indent="-228600" lvl="2" marL="1371600" algn="l">
              <a:lnSpc>
                <a:spcPct val="90000"/>
              </a:lnSpc>
              <a:spcBef>
                <a:spcPts val="500"/>
              </a:spcBef>
              <a:spcAft>
                <a:spcPts val="0"/>
              </a:spcAft>
              <a:buSzPts val="1800"/>
              <a:buNone/>
              <a:defRPr sz="1800">
                <a:solidFill>
                  <a:srgbClr val="888888"/>
                </a:solidFill>
              </a:defRPr>
            </a:lvl3pPr>
            <a:lvl4pPr indent="-228600" lvl="3" marL="1828800" algn="l">
              <a:lnSpc>
                <a:spcPct val="90000"/>
              </a:lnSpc>
              <a:spcBef>
                <a:spcPts val="500"/>
              </a:spcBef>
              <a:spcAft>
                <a:spcPts val="0"/>
              </a:spcAft>
              <a:buSzPts val="1600"/>
              <a:buNone/>
              <a:defRPr sz="1600">
                <a:solidFill>
                  <a:srgbClr val="888888"/>
                </a:solidFill>
              </a:defRPr>
            </a:lvl4pPr>
            <a:lvl5pPr indent="-228600" lvl="4" marL="2286000" algn="l">
              <a:lnSpc>
                <a:spcPct val="90000"/>
              </a:lnSpc>
              <a:spcBef>
                <a:spcPts val="500"/>
              </a:spcBef>
              <a:spcAft>
                <a:spcPts val="0"/>
              </a:spcAft>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6" name="Google Shape;36;p15"/>
          <p:cNvSpPr txBox="1"/>
          <p:nvPr>
            <p:ph type="title"/>
          </p:nvPr>
        </p:nvSpPr>
        <p:spPr>
          <a:xfrm>
            <a:off x="831851" y="2359716"/>
            <a:ext cx="10515600" cy="2581861"/>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rgbClr val="F2F2F2"/>
              </a:buClr>
              <a:buSzPts val="4000"/>
              <a:buFont typeface="Helvetica Neue"/>
              <a:buNone/>
              <a:defRPr b="0" i="0" sz="4000">
                <a:solidFill>
                  <a:srgbClr val="F2F2F2"/>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7" name="Google Shape;37;p15"/>
          <p:cNvSpPr txBox="1"/>
          <p:nvPr>
            <p:ph idx="12" type="sldNum"/>
          </p:nvPr>
        </p:nvSpPr>
        <p:spPr>
          <a:xfrm>
            <a:off x="8610601" y="6459132"/>
            <a:ext cx="343238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
        <p:nvSpPr>
          <p:cNvPr id="38" name="Google Shape;38;p15"/>
          <p:cNvSpPr/>
          <p:nvPr/>
        </p:nvSpPr>
        <p:spPr>
          <a:xfrm>
            <a:off x="0" y="6400222"/>
            <a:ext cx="12192000" cy="466344"/>
          </a:xfrm>
          <a:prstGeom prst="rect">
            <a:avLst/>
          </a:prstGeom>
          <a:solidFill>
            <a:srgbClr val="8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Helvetica Neue"/>
              <a:ea typeface="Helvetica Neue"/>
              <a:cs typeface="Helvetica Neue"/>
              <a:sym typeface="Helvetica Neue"/>
            </a:endParaRPr>
          </a:p>
        </p:txBody>
      </p:sp>
      <p:cxnSp>
        <p:nvCxnSpPr>
          <p:cNvPr id="39" name="Google Shape;39;p15"/>
          <p:cNvCxnSpPr/>
          <p:nvPr/>
        </p:nvCxnSpPr>
        <p:spPr>
          <a:xfrm>
            <a:off x="0" y="6395648"/>
            <a:ext cx="12192000" cy="0"/>
          </a:xfrm>
          <a:prstGeom prst="straightConnector1">
            <a:avLst/>
          </a:prstGeom>
          <a:noFill/>
          <a:ln cap="flat" cmpd="sng" w="9525">
            <a:solidFill>
              <a:srgbClr val="D6D6CE"/>
            </a:solidFill>
            <a:prstDash val="solid"/>
            <a:miter lim="800000"/>
            <a:headEnd len="sm" w="sm" type="none"/>
            <a:tailEnd len="sm" w="sm" type="none"/>
          </a:ln>
        </p:spPr>
      </p:cxnSp>
      <p:pic>
        <p:nvPicPr>
          <p:cNvPr id="40" name="Google Shape;40;p15"/>
          <p:cNvPicPr preferRelativeResize="0"/>
          <p:nvPr/>
        </p:nvPicPr>
        <p:blipFill rotWithShape="1">
          <a:blip r:embed="rId2">
            <a:alphaModFix amt="50000"/>
          </a:blip>
          <a:srcRect b="0" l="0" r="0" t="0"/>
          <a:stretch/>
        </p:blipFill>
        <p:spPr>
          <a:xfrm>
            <a:off x="9427464" y="0"/>
            <a:ext cx="3836416" cy="3356864"/>
          </a:xfrm>
          <a:prstGeom prst="rect">
            <a:avLst/>
          </a:prstGeom>
          <a:noFill/>
          <a:ln>
            <a:noFill/>
          </a:ln>
        </p:spPr>
      </p:pic>
      <p:pic>
        <p:nvPicPr>
          <p:cNvPr id="41" name="Google Shape;41;p15"/>
          <p:cNvPicPr preferRelativeResize="0"/>
          <p:nvPr/>
        </p:nvPicPr>
        <p:blipFill rotWithShape="1">
          <a:blip r:embed="rId3">
            <a:alphaModFix/>
          </a:blip>
          <a:srcRect b="0" l="0" r="0" t="0"/>
          <a:stretch/>
        </p:blipFill>
        <p:spPr>
          <a:xfrm>
            <a:off x="536713" y="6401337"/>
            <a:ext cx="2844942" cy="47548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Image Background Shield" showMasterSp="0">
  <p:cSld name="Title Slide Image Background Shield">
    <p:spTree>
      <p:nvGrpSpPr>
        <p:cNvPr id="42" name="Shape 42"/>
        <p:cNvGrpSpPr/>
        <p:nvPr/>
      </p:nvGrpSpPr>
      <p:grpSpPr>
        <a:xfrm>
          <a:off x="0" y="0"/>
          <a:ext cx="0" cy="0"/>
          <a:chOff x="0" y="0"/>
          <a:chExt cx="0" cy="0"/>
        </a:xfrm>
      </p:grpSpPr>
      <p:pic>
        <p:nvPicPr>
          <p:cNvPr id="43" name="Google Shape;43;p7"/>
          <p:cNvPicPr preferRelativeResize="0"/>
          <p:nvPr/>
        </p:nvPicPr>
        <p:blipFill rotWithShape="1">
          <a:blip r:embed="rId2">
            <a:alphaModFix/>
          </a:blip>
          <a:srcRect b="9306" l="1" r="25845" t="28434"/>
          <a:stretch/>
        </p:blipFill>
        <p:spPr>
          <a:xfrm>
            <a:off x="-1" y="0"/>
            <a:ext cx="12192001" cy="6824250"/>
          </a:xfrm>
          <a:prstGeom prst="rect">
            <a:avLst/>
          </a:prstGeom>
          <a:noFill/>
          <a:ln>
            <a:noFill/>
          </a:ln>
        </p:spPr>
      </p:pic>
      <p:pic>
        <p:nvPicPr>
          <p:cNvPr id="44" name="Google Shape;44;p7"/>
          <p:cNvPicPr preferRelativeResize="0"/>
          <p:nvPr/>
        </p:nvPicPr>
        <p:blipFill rotWithShape="1">
          <a:blip r:embed="rId3">
            <a:alphaModFix amt="80000"/>
          </a:blip>
          <a:srcRect b="0" l="0" r="0" t="0"/>
          <a:stretch/>
        </p:blipFill>
        <p:spPr>
          <a:xfrm>
            <a:off x="-2703201" y="-2649403"/>
            <a:ext cx="9640714" cy="12476217"/>
          </a:xfrm>
          <a:prstGeom prst="rect">
            <a:avLst/>
          </a:prstGeom>
          <a:noFill/>
          <a:ln>
            <a:noFill/>
          </a:ln>
        </p:spPr>
      </p:pic>
      <p:sp>
        <p:nvSpPr>
          <p:cNvPr id="45" name="Google Shape;45;p7"/>
          <p:cNvSpPr txBox="1"/>
          <p:nvPr>
            <p:ph type="ctrTitle"/>
          </p:nvPr>
        </p:nvSpPr>
        <p:spPr>
          <a:xfrm>
            <a:off x="914400" y="1201106"/>
            <a:ext cx="3776134" cy="2387600"/>
          </a:xfrm>
          <a:prstGeom prst="rect">
            <a:avLst/>
          </a:prstGeom>
          <a:noFill/>
          <a:ln>
            <a:noFill/>
          </a:ln>
        </p:spPr>
        <p:txBody>
          <a:bodyPr anchorCtr="0" anchor="b" bIns="45700" lIns="0" spcFirstLastPara="1" rIns="0" wrap="square" tIns="45700">
            <a:noAutofit/>
          </a:bodyPr>
          <a:lstStyle>
            <a:lvl1pPr lvl="0" algn="l">
              <a:lnSpc>
                <a:spcPct val="90000"/>
              </a:lnSpc>
              <a:spcBef>
                <a:spcPts val="0"/>
              </a:spcBef>
              <a:spcAft>
                <a:spcPts val="0"/>
              </a:spcAft>
              <a:buClr>
                <a:schemeClr val="accent1"/>
              </a:buClr>
              <a:buSzPts val="4800"/>
              <a:buFont typeface="Helvetica Neue"/>
              <a:buNone/>
              <a:defRPr b="0" i="0" sz="4800">
                <a:solidFill>
                  <a:schemeClr val="accent1"/>
                </a:solidFill>
                <a:latin typeface="Helvetica Neue"/>
                <a:ea typeface="Helvetica Neue"/>
                <a:cs typeface="Helvetica Neue"/>
                <a:sym typeface="Helvetica Neu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6" name="Google Shape;46;p7"/>
          <p:cNvSpPr txBox="1"/>
          <p:nvPr>
            <p:ph idx="1" type="subTitle"/>
          </p:nvPr>
        </p:nvSpPr>
        <p:spPr>
          <a:xfrm>
            <a:off x="950580" y="3680781"/>
            <a:ext cx="3739954" cy="623598"/>
          </a:xfrm>
          <a:prstGeom prst="rect">
            <a:avLst/>
          </a:prstGeom>
          <a:noFill/>
          <a:ln>
            <a:noFill/>
          </a:ln>
        </p:spPr>
        <p:txBody>
          <a:bodyPr anchorCtr="0" anchor="t" bIns="45700" lIns="0" spcFirstLastPara="1" rIns="0" wrap="square" tIns="45700">
            <a:noAutofit/>
          </a:bodyPr>
          <a:lstStyle>
            <a:lvl1pPr lvl="0" algn="l">
              <a:lnSpc>
                <a:spcPct val="90000"/>
              </a:lnSpc>
              <a:spcBef>
                <a:spcPts val="1000"/>
              </a:spcBef>
              <a:spcAft>
                <a:spcPts val="0"/>
              </a:spcAft>
              <a:buSzPts val="1800"/>
              <a:buNone/>
              <a:defRPr b="0" i="0" sz="1800">
                <a:solidFill>
                  <a:schemeClr val="dk1"/>
                </a:solidFill>
                <a:latin typeface="Helvetica Neue"/>
                <a:ea typeface="Helvetica Neue"/>
                <a:cs typeface="Helvetica Neue"/>
                <a:sym typeface="Helvetica Neue"/>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7" name="Google Shape;47;p7"/>
          <p:cNvSpPr/>
          <p:nvPr/>
        </p:nvSpPr>
        <p:spPr>
          <a:xfrm>
            <a:off x="0" y="6400222"/>
            <a:ext cx="12192000" cy="466344"/>
          </a:xfrm>
          <a:prstGeom prst="rect">
            <a:avLst/>
          </a:prstGeom>
          <a:solidFill>
            <a:srgbClr val="8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Helvetica Neue"/>
              <a:ea typeface="Helvetica Neue"/>
              <a:cs typeface="Helvetica Neue"/>
              <a:sym typeface="Helvetica Neue"/>
            </a:endParaRPr>
          </a:p>
        </p:txBody>
      </p:sp>
      <p:cxnSp>
        <p:nvCxnSpPr>
          <p:cNvPr id="48" name="Google Shape;48;p7"/>
          <p:cNvCxnSpPr/>
          <p:nvPr/>
        </p:nvCxnSpPr>
        <p:spPr>
          <a:xfrm>
            <a:off x="0" y="6395648"/>
            <a:ext cx="12192000" cy="0"/>
          </a:xfrm>
          <a:prstGeom prst="straightConnector1">
            <a:avLst/>
          </a:prstGeom>
          <a:noFill/>
          <a:ln cap="flat" cmpd="sng" w="9525">
            <a:solidFill>
              <a:srgbClr val="D6D6CE"/>
            </a:solidFill>
            <a:prstDash val="solid"/>
            <a:miter lim="800000"/>
            <a:headEnd len="sm" w="sm" type="none"/>
            <a:tailEnd len="sm" w="sm" type="none"/>
          </a:ln>
        </p:spPr>
      </p:cxnSp>
      <p:sp>
        <p:nvSpPr>
          <p:cNvPr id="49" name="Google Shape;49;p7"/>
          <p:cNvSpPr txBox="1"/>
          <p:nvPr>
            <p:ph idx="12" type="sldNum"/>
          </p:nvPr>
        </p:nvSpPr>
        <p:spPr>
          <a:xfrm>
            <a:off x="8610601" y="6459132"/>
            <a:ext cx="3432387"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pic>
        <p:nvPicPr>
          <p:cNvPr id="50" name="Google Shape;50;p7"/>
          <p:cNvPicPr preferRelativeResize="0"/>
          <p:nvPr/>
        </p:nvPicPr>
        <p:blipFill rotWithShape="1">
          <a:blip r:embed="rId4">
            <a:alphaModFix/>
          </a:blip>
          <a:srcRect b="0" l="0" r="0" t="0"/>
          <a:stretch/>
        </p:blipFill>
        <p:spPr>
          <a:xfrm>
            <a:off x="536713" y="6401337"/>
            <a:ext cx="2844942" cy="47548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Grey Shield" showMasterSp="0">
  <p:cSld name="Title Slide Grey Shield">
    <p:bg>
      <p:bgPr>
        <a:solidFill>
          <a:schemeClr val="lt1"/>
        </a:solidFill>
      </p:bgPr>
    </p:bg>
    <p:spTree>
      <p:nvGrpSpPr>
        <p:cNvPr id="51" name="Shape 51"/>
        <p:cNvGrpSpPr/>
        <p:nvPr/>
      </p:nvGrpSpPr>
      <p:grpSpPr>
        <a:xfrm>
          <a:off x="0" y="0"/>
          <a:ext cx="0" cy="0"/>
          <a:chOff x="0" y="0"/>
          <a:chExt cx="0" cy="0"/>
        </a:xfrm>
      </p:grpSpPr>
      <p:grpSp>
        <p:nvGrpSpPr>
          <p:cNvPr id="52" name="Google Shape;52;p8"/>
          <p:cNvGrpSpPr/>
          <p:nvPr/>
        </p:nvGrpSpPr>
        <p:grpSpPr>
          <a:xfrm>
            <a:off x="6995160" y="-2087105"/>
            <a:ext cx="8384488" cy="10850515"/>
            <a:chOff x="3890639" y="-2045539"/>
            <a:chExt cx="8193228" cy="10603002"/>
          </a:xfrm>
        </p:grpSpPr>
        <p:pic>
          <p:nvPicPr>
            <p:cNvPr id="53" name="Google Shape;53;p8"/>
            <p:cNvPicPr preferRelativeResize="0"/>
            <p:nvPr/>
          </p:nvPicPr>
          <p:blipFill rotWithShape="1">
            <a:blip r:embed="rId2">
              <a:alphaModFix amt="30000"/>
            </a:blip>
            <a:srcRect b="0" l="0" r="0" t="0"/>
            <a:stretch/>
          </p:blipFill>
          <p:spPr>
            <a:xfrm>
              <a:off x="3890639" y="-2045539"/>
              <a:ext cx="8193228" cy="10603002"/>
            </a:xfrm>
            <a:prstGeom prst="rect">
              <a:avLst/>
            </a:prstGeom>
            <a:noFill/>
            <a:ln>
              <a:noFill/>
            </a:ln>
          </p:spPr>
        </p:pic>
        <p:pic>
          <p:nvPicPr>
            <p:cNvPr id="54" name="Google Shape;54;p8"/>
            <p:cNvPicPr preferRelativeResize="0"/>
            <p:nvPr/>
          </p:nvPicPr>
          <p:blipFill rotWithShape="1">
            <a:blip r:embed="rId3">
              <a:alphaModFix amt="15000"/>
            </a:blip>
            <a:srcRect b="0" l="0" r="0" t="0"/>
            <a:stretch/>
          </p:blipFill>
          <p:spPr>
            <a:xfrm>
              <a:off x="5173001" y="727132"/>
              <a:ext cx="5641848" cy="4936616"/>
            </a:xfrm>
            <a:prstGeom prst="rect">
              <a:avLst/>
            </a:prstGeom>
            <a:noFill/>
            <a:ln>
              <a:noFill/>
            </a:ln>
          </p:spPr>
        </p:pic>
      </p:grpSp>
      <p:sp>
        <p:nvSpPr>
          <p:cNvPr id="55" name="Google Shape;55;p8"/>
          <p:cNvSpPr txBox="1"/>
          <p:nvPr>
            <p:ph type="ctrTitle"/>
          </p:nvPr>
        </p:nvSpPr>
        <p:spPr>
          <a:xfrm>
            <a:off x="914400" y="1201106"/>
            <a:ext cx="5583936" cy="2387600"/>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chemeClr val="accent1"/>
              </a:buClr>
              <a:buSzPts val="4800"/>
              <a:buFont typeface="Helvetica Neue"/>
              <a:buNone/>
              <a:defRPr b="0" i="0" sz="4800">
                <a:solidFill>
                  <a:schemeClr val="accent1"/>
                </a:solidFill>
                <a:latin typeface="Helvetica Neue"/>
                <a:ea typeface="Helvetica Neue"/>
                <a:cs typeface="Helvetica Neue"/>
                <a:sym typeface="Helvetica Neu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6" name="Google Shape;56;p8"/>
          <p:cNvSpPr/>
          <p:nvPr/>
        </p:nvSpPr>
        <p:spPr>
          <a:xfrm>
            <a:off x="0" y="6400222"/>
            <a:ext cx="12192000" cy="466344"/>
          </a:xfrm>
          <a:prstGeom prst="rect">
            <a:avLst/>
          </a:prstGeom>
          <a:solidFill>
            <a:srgbClr val="8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Helvetica Neue"/>
              <a:ea typeface="Helvetica Neue"/>
              <a:cs typeface="Helvetica Neue"/>
              <a:sym typeface="Helvetica Neue"/>
            </a:endParaRPr>
          </a:p>
        </p:txBody>
      </p:sp>
      <p:cxnSp>
        <p:nvCxnSpPr>
          <p:cNvPr id="57" name="Google Shape;57;p8"/>
          <p:cNvCxnSpPr/>
          <p:nvPr/>
        </p:nvCxnSpPr>
        <p:spPr>
          <a:xfrm>
            <a:off x="0" y="6395648"/>
            <a:ext cx="12192000" cy="0"/>
          </a:xfrm>
          <a:prstGeom prst="straightConnector1">
            <a:avLst/>
          </a:prstGeom>
          <a:noFill/>
          <a:ln cap="flat" cmpd="sng" w="9525">
            <a:solidFill>
              <a:srgbClr val="D6D6CE"/>
            </a:solidFill>
            <a:prstDash val="solid"/>
            <a:miter lim="800000"/>
            <a:headEnd len="sm" w="sm" type="none"/>
            <a:tailEnd len="sm" w="sm" type="none"/>
          </a:ln>
        </p:spPr>
      </p:cxnSp>
      <p:sp>
        <p:nvSpPr>
          <p:cNvPr id="58" name="Google Shape;58;p8"/>
          <p:cNvSpPr txBox="1"/>
          <p:nvPr>
            <p:ph idx="1" type="subTitle"/>
          </p:nvPr>
        </p:nvSpPr>
        <p:spPr>
          <a:xfrm>
            <a:off x="950579" y="3680781"/>
            <a:ext cx="5551823" cy="623598"/>
          </a:xfrm>
          <a:prstGeom prst="rect">
            <a:avLst/>
          </a:prstGeom>
          <a:noFill/>
          <a:ln>
            <a:noFill/>
          </a:ln>
        </p:spPr>
        <p:txBody>
          <a:bodyPr anchorCtr="0" anchor="t" bIns="45700" lIns="0" spcFirstLastPara="1" rIns="0" wrap="square" tIns="45700">
            <a:normAutofit/>
          </a:bodyPr>
          <a:lstStyle>
            <a:lvl1pPr lvl="0" algn="l">
              <a:lnSpc>
                <a:spcPct val="90000"/>
              </a:lnSpc>
              <a:spcBef>
                <a:spcPts val="1000"/>
              </a:spcBef>
              <a:spcAft>
                <a:spcPts val="0"/>
              </a:spcAft>
              <a:buSzPts val="1800"/>
              <a:buNone/>
              <a:defRPr b="0" i="0" sz="1800">
                <a:solidFill>
                  <a:schemeClr val="dk2"/>
                </a:solidFill>
                <a:latin typeface="Helvetica Neue"/>
                <a:ea typeface="Helvetica Neue"/>
                <a:cs typeface="Helvetica Neue"/>
                <a:sym typeface="Helvetica Neue"/>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59" name="Google Shape;59;p8"/>
          <p:cNvPicPr preferRelativeResize="0"/>
          <p:nvPr/>
        </p:nvPicPr>
        <p:blipFill rotWithShape="1">
          <a:blip r:embed="rId4">
            <a:alphaModFix/>
          </a:blip>
          <a:srcRect b="0" l="0" r="0" t="0"/>
          <a:stretch/>
        </p:blipFill>
        <p:spPr>
          <a:xfrm>
            <a:off x="536713" y="6401337"/>
            <a:ext cx="2844942" cy="47548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Grey Phoenix" showMasterSp="0">
  <p:cSld name="Title Slide Grey Phoenix">
    <p:bg>
      <p:bgPr>
        <a:solidFill>
          <a:schemeClr val="lt1"/>
        </a:solidFill>
      </p:bgPr>
    </p:bg>
    <p:spTree>
      <p:nvGrpSpPr>
        <p:cNvPr id="60" name="Shape 60"/>
        <p:cNvGrpSpPr/>
        <p:nvPr/>
      </p:nvGrpSpPr>
      <p:grpSpPr>
        <a:xfrm>
          <a:off x="0" y="0"/>
          <a:ext cx="0" cy="0"/>
          <a:chOff x="0" y="0"/>
          <a:chExt cx="0" cy="0"/>
        </a:xfrm>
      </p:grpSpPr>
      <p:pic>
        <p:nvPicPr>
          <p:cNvPr id="61" name="Google Shape;61;p9"/>
          <p:cNvPicPr preferRelativeResize="0"/>
          <p:nvPr/>
        </p:nvPicPr>
        <p:blipFill rotWithShape="1">
          <a:blip r:embed="rId2">
            <a:alphaModFix amt="15000"/>
          </a:blip>
          <a:srcRect b="0" l="0" r="0" t="0"/>
          <a:stretch/>
        </p:blipFill>
        <p:spPr>
          <a:xfrm>
            <a:off x="8307457" y="750290"/>
            <a:ext cx="5773549" cy="5051855"/>
          </a:xfrm>
          <a:prstGeom prst="rect">
            <a:avLst/>
          </a:prstGeom>
          <a:noFill/>
          <a:ln>
            <a:noFill/>
          </a:ln>
        </p:spPr>
      </p:pic>
      <p:sp>
        <p:nvSpPr>
          <p:cNvPr id="62" name="Google Shape;62;p9"/>
          <p:cNvSpPr txBox="1"/>
          <p:nvPr>
            <p:ph type="ctrTitle"/>
          </p:nvPr>
        </p:nvSpPr>
        <p:spPr>
          <a:xfrm>
            <a:off x="914400" y="1201106"/>
            <a:ext cx="5583936" cy="2387600"/>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chemeClr val="accent1"/>
              </a:buClr>
              <a:buSzPts val="4800"/>
              <a:buFont typeface="Helvetica Neue"/>
              <a:buNone/>
              <a:defRPr b="0" i="0" sz="4800">
                <a:solidFill>
                  <a:schemeClr val="accent1"/>
                </a:solidFill>
                <a:latin typeface="Helvetica Neue"/>
                <a:ea typeface="Helvetica Neue"/>
                <a:cs typeface="Helvetica Neue"/>
                <a:sym typeface="Helvetica Neu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3" name="Google Shape;63;p9"/>
          <p:cNvSpPr/>
          <p:nvPr/>
        </p:nvSpPr>
        <p:spPr>
          <a:xfrm>
            <a:off x="0" y="6400222"/>
            <a:ext cx="12192000" cy="466344"/>
          </a:xfrm>
          <a:prstGeom prst="rect">
            <a:avLst/>
          </a:prstGeom>
          <a:solidFill>
            <a:srgbClr val="8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Helvetica Neue"/>
              <a:ea typeface="Helvetica Neue"/>
              <a:cs typeface="Helvetica Neue"/>
              <a:sym typeface="Helvetica Neue"/>
            </a:endParaRPr>
          </a:p>
        </p:txBody>
      </p:sp>
      <p:cxnSp>
        <p:nvCxnSpPr>
          <p:cNvPr id="64" name="Google Shape;64;p9"/>
          <p:cNvCxnSpPr/>
          <p:nvPr/>
        </p:nvCxnSpPr>
        <p:spPr>
          <a:xfrm>
            <a:off x="0" y="6395648"/>
            <a:ext cx="12192000" cy="0"/>
          </a:xfrm>
          <a:prstGeom prst="straightConnector1">
            <a:avLst/>
          </a:prstGeom>
          <a:noFill/>
          <a:ln cap="flat" cmpd="sng" w="9525">
            <a:solidFill>
              <a:srgbClr val="D6D6CE"/>
            </a:solidFill>
            <a:prstDash val="solid"/>
            <a:miter lim="800000"/>
            <a:headEnd len="sm" w="sm" type="none"/>
            <a:tailEnd len="sm" w="sm" type="none"/>
          </a:ln>
        </p:spPr>
      </p:cxnSp>
      <p:sp>
        <p:nvSpPr>
          <p:cNvPr id="65" name="Google Shape;65;p9"/>
          <p:cNvSpPr txBox="1"/>
          <p:nvPr>
            <p:ph idx="1" type="subTitle"/>
          </p:nvPr>
        </p:nvSpPr>
        <p:spPr>
          <a:xfrm>
            <a:off x="950579" y="3680781"/>
            <a:ext cx="5551823" cy="623598"/>
          </a:xfrm>
          <a:prstGeom prst="rect">
            <a:avLst/>
          </a:prstGeom>
          <a:noFill/>
          <a:ln>
            <a:noFill/>
          </a:ln>
        </p:spPr>
        <p:txBody>
          <a:bodyPr anchorCtr="0" anchor="t" bIns="45700" lIns="0" spcFirstLastPara="1" rIns="0" wrap="square" tIns="45700">
            <a:normAutofit/>
          </a:bodyPr>
          <a:lstStyle>
            <a:lvl1pPr lvl="0" algn="l">
              <a:lnSpc>
                <a:spcPct val="90000"/>
              </a:lnSpc>
              <a:spcBef>
                <a:spcPts val="1000"/>
              </a:spcBef>
              <a:spcAft>
                <a:spcPts val="0"/>
              </a:spcAft>
              <a:buSzPts val="1800"/>
              <a:buNone/>
              <a:defRPr b="0" i="0" sz="1800">
                <a:solidFill>
                  <a:schemeClr val="dk2"/>
                </a:solidFill>
                <a:latin typeface="Helvetica Neue"/>
                <a:ea typeface="Helvetica Neue"/>
                <a:cs typeface="Helvetica Neue"/>
                <a:sym typeface="Helvetica Neue"/>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66" name="Google Shape;66;p9"/>
          <p:cNvPicPr preferRelativeResize="0"/>
          <p:nvPr/>
        </p:nvPicPr>
        <p:blipFill rotWithShape="1">
          <a:blip r:embed="rId3">
            <a:alphaModFix/>
          </a:blip>
          <a:srcRect b="0" l="0" r="0" t="0"/>
          <a:stretch/>
        </p:blipFill>
        <p:spPr>
          <a:xfrm>
            <a:off x="536713" y="6401337"/>
            <a:ext cx="2844942" cy="47548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Grey Bar" showMasterSp="0">
  <p:cSld name="Title Slide Grey Bar">
    <p:bg>
      <p:bgPr>
        <a:solidFill>
          <a:schemeClr val="lt1"/>
        </a:solidFill>
      </p:bgPr>
    </p:bg>
    <p:spTree>
      <p:nvGrpSpPr>
        <p:cNvPr id="67" name="Shape 67"/>
        <p:cNvGrpSpPr/>
        <p:nvPr/>
      </p:nvGrpSpPr>
      <p:grpSpPr>
        <a:xfrm>
          <a:off x="0" y="0"/>
          <a:ext cx="0" cy="0"/>
          <a:chOff x="0" y="0"/>
          <a:chExt cx="0" cy="0"/>
        </a:xfrm>
      </p:grpSpPr>
      <p:grpSp>
        <p:nvGrpSpPr>
          <p:cNvPr id="68" name="Google Shape;68;p10"/>
          <p:cNvGrpSpPr/>
          <p:nvPr/>
        </p:nvGrpSpPr>
        <p:grpSpPr>
          <a:xfrm>
            <a:off x="8311896" y="0"/>
            <a:ext cx="5773549" cy="6400800"/>
            <a:chOff x="5156004" y="0"/>
            <a:chExt cx="5773549" cy="6400800"/>
          </a:xfrm>
        </p:grpSpPr>
        <p:sp>
          <p:nvSpPr>
            <p:cNvPr id="69" name="Google Shape;69;p10"/>
            <p:cNvSpPr/>
            <p:nvPr/>
          </p:nvSpPr>
          <p:spPr>
            <a:xfrm>
              <a:off x="5303520" y="0"/>
              <a:ext cx="3840480" cy="64008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Helvetica Neue"/>
                <a:ea typeface="Helvetica Neue"/>
                <a:cs typeface="Helvetica Neue"/>
                <a:sym typeface="Helvetica Neue"/>
              </a:endParaRPr>
            </a:p>
          </p:txBody>
        </p:sp>
        <p:pic>
          <p:nvPicPr>
            <p:cNvPr id="70" name="Google Shape;70;p10"/>
            <p:cNvPicPr preferRelativeResize="0"/>
            <p:nvPr/>
          </p:nvPicPr>
          <p:blipFill rotWithShape="1">
            <a:blip r:embed="rId2">
              <a:alphaModFix amt="15000"/>
            </a:blip>
            <a:srcRect b="0" l="0" r="0" t="0"/>
            <a:stretch/>
          </p:blipFill>
          <p:spPr>
            <a:xfrm>
              <a:off x="5156004" y="750290"/>
              <a:ext cx="5773549" cy="5051855"/>
            </a:xfrm>
            <a:prstGeom prst="rect">
              <a:avLst/>
            </a:prstGeom>
            <a:noFill/>
            <a:ln>
              <a:noFill/>
            </a:ln>
          </p:spPr>
        </p:pic>
      </p:grpSp>
      <p:sp>
        <p:nvSpPr>
          <p:cNvPr id="71" name="Google Shape;71;p10"/>
          <p:cNvSpPr txBox="1"/>
          <p:nvPr>
            <p:ph type="ctrTitle"/>
          </p:nvPr>
        </p:nvSpPr>
        <p:spPr>
          <a:xfrm>
            <a:off x="914400" y="1201106"/>
            <a:ext cx="5583936" cy="2387600"/>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chemeClr val="accent1"/>
              </a:buClr>
              <a:buSzPts val="4800"/>
              <a:buFont typeface="Helvetica Neue"/>
              <a:buNone/>
              <a:defRPr b="0" i="0" sz="4800">
                <a:solidFill>
                  <a:schemeClr val="accent1"/>
                </a:solidFill>
                <a:latin typeface="Helvetica Neue"/>
                <a:ea typeface="Helvetica Neue"/>
                <a:cs typeface="Helvetica Neue"/>
                <a:sym typeface="Helvetica Neu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2" name="Google Shape;72;p10"/>
          <p:cNvSpPr/>
          <p:nvPr/>
        </p:nvSpPr>
        <p:spPr>
          <a:xfrm>
            <a:off x="0" y="6400222"/>
            <a:ext cx="12192000" cy="466344"/>
          </a:xfrm>
          <a:prstGeom prst="rect">
            <a:avLst/>
          </a:prstGeom>
          <a:solidFill>
            <a:srgbClr val="8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Helvetica Neue"/>
              <a:ea typeface="Helvetica Neue"/>
              <a:cs typeface="Helvetica Neue"/>
              <a:sym typeface="Helvetica Neue"/>
            </a:endParaRPr>
          </a:p>
        </p:txBody>
      </p:sp>
      <p:cxnSp>
        <p:nvCxnSpPr>
          <p:cNvPr id="73" name="Google Shape;73;p10"/>
          <p:cNvCxnSpPr/>
          <p:nvPr/>
        </p:nvCxnSpPr>
        <p:spPr>
          <a:xfrm>
            <a:off x="0" y="6395648"/>
            <a:ext cx="12192000" cy="0"/>
          </a:xfrm>
          <a:prstGeom prst="straightConnector1">
            <a:avLst/>
          </a:prstGeom>
          <a:noFill/>
          <a:ln cap="flat" cmpd="sng" w="9525">
            <a:solidFill>
              <a:srgbClr val="D6D6CE"/>
            </a:solidFill>
            <a:prstDash val="solid"/>
            <a:miter lim="800000"/>
            <a:headEnd len="sm" w="sm" type="none"/>
            <a:tailEnd len="sm" w="sm" type="none"/>
          </a:ln>
        </p:spPr>
      </p:cxnSp>
      <p:sp>
        <p:nvSpPr>
          <p:cNvPr id="74" name="Google Shape;74;p10"/>
          <p:cNvSpPr txBox="1"/>
          <p:nvPr>
            <p:ph idx="1" type="subTitle"/>
          </p:nvPr>
        </p:nvSpPr>
        <p:spPr>
          <a:xfrm>
            <a:off x="950579" y="3680781"/>
            <a:ext cx="5551823" cy="623598"/>
          </a:xfrm>
          <a:prstGeom prst="rect">
            <a:avLst/>
          </a:prstGeom>
          <a:noFill/>
          <a:ln>
            <a:noFill/>
          </a:ln>
        </p:spPr>
        <p:txBody>
          <a:bodyPr anchorCtr="0" anchor="t" bIns="45700" lIns="0" spcFirstLastPara="1" rIns="0" wrap="square" tIns="45700">
            <a:normAutofit/>
          </a:bodyPr>
          <a:lstStyle>
            <a:lvl1pPr lvl="0" algn="l">
              <a:lnSpc>
                <a:spcPct val="90000"/>
              </a:lnSpc>
              <a:spcBef>
                <a:spcPts val="1000"/>
              </a:spcBef>
              <a:spcAft>
                <a:spcPts val="0"/>
              </a:spcAft>
              <a:buSzPts val="1800"/>
              <a:buNone/>
              <a:defRPr b="0" i="0" sz="1800">
                <a:solidFill>
                  <a:schemeClr val="dk2"/>
                </a:solidFill>
                <a:latin typeface="Helvetica Neue"/>
                <a:ea typeface="Helvetica Neue"/>
                <a:cs typeface="Helvetica Neue"/>
                <a:sym typeface="Helvetica Neue"/>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75" name="Google Shape;75;p10"/>
          <p:cNvPicPr preferRelativeResize="0"/>
          <p:nvPr/>
        </p:nvPicPr>
        <p:blipFill rotWithShape="1">
          <a:blip r:embed="rId3">
            <a:alphaModFix/>
          </a:blip>
          <a:srcRect b="0" l="0" r="0" t="0"/>
          <a:stretch/>
        </p:blipFill>
        <p:spPr>
          <a:xfrm>
            <a:off x="536713" y="6401337"/>
            <a:ext cx="2844942" cy="47548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Dark Greystone" showMasterSp="0">
  <p:cSld name="Title Slide Dark Greystone">
    <p:bg>
      <p:bgPr>
        <a:solidFill>
          <a:schemeClr val="dk2"/>
        </a:solidFill>
      </p:bgPr>
    </p:bg>
    <p:spTree>
      <p:nvGrpSpPr>
        <p:cNvPr id="76" name="Shape 76"/>
        <p:cNvGrpSpPr/>
        <p:nvPr/>
      </p:nvGrpSpPr>
      <p:grpSpPr>
        <a:xfrm>
          <a:off x="0" y="0"/>
          <a:ext cx="0" cy="0"/>
          <a:chOff x="0" y="0"/>
          <a:chExt cx="0" cy="0"/>
        </a:xfrm>
      </p:grpSpPr>
      <p:grpSp>
        <p:nvGrpSpPr>
          <p:cNvPr id="77" name="Google Shape;77;p11"/>
          <p:cNvGrpSpPr/>
          <p:nvPr/>
        </p:nvGrpSpPr>
        <p:grpSpPr>
          <a:xfrm>
            <a:off x="8311896" y="0"/>
            <a:ext cx="5773549" cy="6400800"/>
            <a:chOff x="5156004" y="0"/>
            <a:chExt cx="5773549" cy="6400800"/>
          </a:xfrm>
        </p:grpSpPr>
        <p:sp>
          <p:nvSpPr>
            <p:cNvPr id="78" name="Google Shape;78;p11"/>
            <p:cNvSpPr/>
            <p:nvPr/>
          </p:nvSpPr>
          <p:spPr>
            <a:xfrm>
              <a:off x="5303520" y="0"/>
              <a:ext cx="3732588" cy="64008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Helvetica Neue"/>
                <a:ea typeface="Helvetica Neue"/>
                <a:cs typeface="Helvetica Neue"/>
                <a:sym typeface="Helvetica Neue"/>
              </a:endParaRPr>
            </a:p>
          </p:txBody>
        </p:sp>
        <p:pic>
          <p:nvPicPr>
            <p:cNvPr id="79" name="Google Shape;79;p11"/>
            <p:cNvPicPr preferRelativeResize="0"/>
            <p:nvPr/>
          </p:nvPicPr>
          <p:blipFill rotWithShape="1">
            <a:blip r:embed="rId2">
              <a:alphaModFix amt="30000"/>
            </a:blip>
            <a:srcRect b="0" l="0" r="0" t="0"/>
            <a:stretch/>
          </p:blipFill>
          <p:spPr>
            <a:xfrm>
              <a:off x="5156004" y="749809"/>
              <a:ext cx="5773549" cy="5051855"/>
            </a:xfrm>
            <a:prstGeom prst="rect">
              <a:avLst/>
            </a:prstGeom>
            <a:noFill/>
            <a:ln>
              <a:noFill/>
            </a:ln>
          </p:spPr>
        </p:pic>
      </p:grpSp>
      <p:sp>
        <p:nvSpPr>
          <p:cNvPr id="80" name="Google Shape;80;p11"/>
          <p:cNvSpPr txBox="1"/>
          <p:nvPr>
            <p:ph type="ctrTitle"/>
          </p:nvPr>
        </p:nvSpPr>
        <p:spPr>
          <a:xfrm>
            <a:off x="914400" y="1201106"/>
            <a:ext cx="5583936" cy="2387600"/>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chemeClr val="lt1"/>
              </a:buClr>
              <a:buSzPts val="4800"/>
              <a:buFont typeface="Helvetica Neue"/>
              <a:buNone/>
              <a:defRPr b="0" i="0" sz="4800">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1" name="Google Shape;81;p11"/>
          <p:cNvSpPr/>
          <p:nvPr/>
        </p:nvSpPr>
        <p:spPr>
          <a:xfrm>
            <a:off x="0" y="6400222"/>
            <a:ext cx="12192000" cy="466344"/>
          </a:xfrm>
          <a:prstGeom prst="rect">
            <a:avLst/>
          </a:prstGeom>
          <a:solidFill>
            <a:srgbClr val="8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Helvetica Neue"/>
              <a:ea typeface="Helvetica Neue"/>
              <a:cs typeface="Helvetica Neue"/>
              <a:sym typeface="Helvetica Neue"/>
            </a:endParaRPr>
          </a:p>
        </p:txBody>
      </p:sp>
      <p:cxnSp>
        <p:nvCxnSpPr>
          <p:cNvPr id="82" name="Google Shape;82;p11"/>
          <p:cNvCxnSpPr/>
          <p:nvPr/>
        </p:nvCxnSpPr>
        <p:spPr>
          <a:xfrm>
            <a:off x="0" y="6395648"/>
            <a:ext cx="12192000" cy="0"/>
          </a:xfrm>
          <a:prstGeom prst="straightConnector1">
            <a:avLst/>
          </a:prstGeom>
          <a:noFill/>
          <a:ln cap="flat" cmpd="sng" w="9525">
            <a:solidFill>
              <a:srgbClr val="D6D6CE"/>
            </a:solidFill>
            <a:prstDash val="solid"/>
            <a:miter lim="800000"/>
            <a:headEnd len="sm" w="sm" type="none"/>
            <a:tailEnd len="sm" w="sm" type="none"/>
          </a:ln>
        </p:spPr>
      </p:cxnSp>
      <p:sp>
        <p:nvSpPr>
          <p:cNvPr id="83" name="Google Shape;83;p11"/>
          <p:cNvSpPr txBox="1"/>
          <p:nvPr>
            <p:ph idx="1" type="subTitle"/>
          </p:nvPr>
        </p:nvSpPr>
        <p:spPr>
          <a:xfrm>
            <a:off x="950579" y="3680781"/>
            <a:ext cx="5551823" cy="623598"/>
          </a:xfrm>
          <a:prstGeom prst="rect">
            <a:avLst/>
          </a:prstGeom>
          <a:noFill/>
          <a:ln>
            <a:noFill/>
          </a:ln>
        </p:spPr>
        <p:txBody>
          <a:bodyPr anchorCtr="0" anchor="t" bIns="45700" lIns="0" spcFirstLastPara="1" rIns="0" wrap="square" tIns="45700">
            <a:normAutofit/>
          </a:bodyPr>
          <a:lstStyle>
            <a:lvl1pPr lvl="0" algn="l">
              <a:lnSpc>
                <a:spcPct val="90000"/>
              </a:lnSpc>
              <a:spcBef>
                <a:spcPts val="1000"/>
              </a:spcBef>
              <a:spcAft>
                <a:spcPts val="0"/>
              </a:spcAft>
              <a:buSzPts val="1800"/>
              <a:buNone/>
              <a:defRPr b="0" i="0" sz="1800">
                <a:solidFill>
                  <a:schemeClr val="lt1"/>
                </a:solidFill>
                <a:latin typeface="Helvetica Neue"/>
                <a:ea typeface="Helvetica Neue"/>
                <a:cs typeface="Helvetica Neue"/>
                <a:sym typeface="Helvetica Neue"/>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84" name="Google Shape;84;p11"/>
          <p:cNvPicPr preferRelativeResize="0"/>
          <p:nvPr/>
        </p:nvPicPr>
        <p:blipFill rotWithShape="1">
          <a:blip r:embed="rId3">
            <a:alphaModFix/>
          </a:blip>
          <a:srcRect b="0" l="0" r="0" t="0"/>
          <a:stretch/>
        </p:blipFill>
        <p:spPr>
          <a:xfrm>
            <a:off x="536713" y="6401337"/>
            <a:ext cx="2844942" cy="47548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theme" Target="../theme/theme2.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4"/>
          <p:cNvSpPr/>
          <p:nvPr/>
        </p:nvSpPr>
        <p:spPr>
          <a:xfrm>
            <a:off x="0" y="6400222"/>
            <a:ext cx="12192000" cy="466344"/>
          </a:xfrm>
          <a:prstGeom prst="rect">
            <a:avLst/>
          </a:prstGeom>
          <a:solidFill>
            <a:srgbClr val="8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Helvetica Neue"/>
              <a:ea typeface="Helvetica Neue"/>
              <a:cs typeface="Helvetica Neue"/>
              <a:sym typeface="Helvetica Neue"/>
            </a:endParaRPr>
          </a:p>
        </p:txBody>
      </p:sp>
      <p:cxnSp>
        <p:nvCxnSpPr>
          <p:cNvPr id="7" name="Google Shape;7;p4"/>
          <p:cNvCxnSpPr/>
          <p:nvPr/>
        </p:nvCxnSpPr>
        <p:spPr>
          <a:xfrm>
            <a:off x="0" y="6395648"/>
            <a:ext cx="12192000" cy="0"/>
          </a:xfrm>
          <a:prstGeom prst="straightConnector1">
            <a:avLst/>
          </a:prstGeom>
          <a:noFill/>
          <a:ln cap="flat" cmpd="sng" w="9525">
            <a:solidFill>
              <a:srgbClr val="D6D6CE"/>
            </a:solidFill>
            <a:prstDash val="solid"/>
            <a:miter lim="800000"/>
            <a:headEnd len="sm" w="sm" type="none"/>
            <a:tailEnd len="sm" w="sm" type="none"/>
          </a:ln>
        </p:spPr>
      </p:cxnSp>
      <p:sp>
        <p:nvSpPr>
          <p:cNvPr id="8" name="Google Shape;8;p4"/>
          <p:cNvSpPr txBox="1"/>
          <p:nvPr>
            <p:ph type="title"/>
          </p:nvPr>
        </p:nvSpPr>
        <p:spPr>
          <a:xfrm>
            <a:off x="838200" y="0"/>
            <a:ext cx="10515600" cy="1191600"/>
          </a:xfrm>
          <a:prstGeom prst="rect">
            <a:avLst/>
          </a:prstGeom>
          <a:noFill/>
          <a:ln>
            <a:noFill/>
          </a:ln>
        </p:spPr>
        <p:txBody>
          <a:bodyPr anchorCtr="0" anchor="ctr" bIns="45700" lIns="0" spcFirstLastPara="1" rIns="0" wrap="square" tIns="45700">
            <a:noAutofit/>
          </a:bodyPr>
          <a:lstStyle>
            <a:lvl1pPr lvl="0" marR="0" rtl="0" algn="l">
              <a:lnSpc>
                <a:spcPct val="90000"/>
              </a:lnSpc>
              <a:spcBef>
                <a:spcPts val="0"/>
              </a:spcBef>
              <a:spcAft>
                <a:spcPts val="0"/>
              </a:spcAft>
              <a:buClr>
                <a:srgbClr val="800000"/>
              </a:buClr>
              <a:buSzPts val="2400"/>
              <a:buFont typeface="Helvetica Neue"/>
              <a:buNone/>
              <a:defRPr b="0" i="0" sz="2400" u="none" cap="none" strike="noStrike">
                <a:solidFill>
                  <a:srgbClr val="8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9" name="Google Shape;9;p4"/>
          <p:cNvSpPr txBox="1"/>
          <p:nvPr>
            <p:ph idx="1" type="body"/>
          </p:nvPr>
        </p:nvSpPr>
        <p:spPr>
          <a:xfrm>
            <a:off x="838200" y="1534136"/>
            <a:ext cx="10515600" cy="4429492"/>
          </a:xfrm>
          <a:prstGeom prst="rect">
            <a:avLst/>
          </a:prstGeom>
          <a:noFill/>
          <a:ln>
            <a:noFill/>
          </a:ln>
        </p:spPr>
        <p:txBody>
          <a:bodyPr anchorCtr="0" anchor="t" bIns="45700" lIns="0" spcFirstLastPara="1" rIns="0" wrap="square" tIns="45700">
            <a:noAutofit/>
          </a:bodyPr>
          <a:lstStyle>
            <a:lvl1pPr indent="-381000" lvl="0" marL="457200" marR="0" rtl="0" algn="l">
              <a:lnSpc>
                <a:spcPct val="90000"/>
              </a:lnSpc>
              <a:spcBef>
                <a:spcPts val="1000"/>
              </a:spcBef>
              <a:spcAft>
                <a:spcPts val="0"/>
              </a:spcAft>
              <a:buClr>
                <a:srgbClr val="800000"/>
              </a:buClr>
              <a:buSzPts val="2400"/>
              <a:buFont typeface="Arial"/>
              <a:buChar char="•"/>
              <a:defRPr b="0" i="0" sz="2400" u="none" cap="none" strike="noStrike">
                <a:solidFill>
                  <a:srgbClr val="767676"/>
                </a:solidFill>
                <a:latin typeface="Helvetica Neue"/>
                <a:ea typeface="Helvetica Neue"/>
                <a:cs typeface="Helvetica Neue"/>
                <a:sym typeface="Helvetica Neue"/>
              </a:defRPr>
            </a:lvl1pPr>
            <a:lvl2pPr indent="-355600" lvl="1" marL="914400" marR="0" rtl="0" algn="l">
              <a:lnSpc>
                <a:spcPct val="90000"/>
              </a:lnSpc>
              <a:spcBef>
                <a:spcPts val="500"/>
              </a:spcBef>
              <a:spcAft>
                <a:spcPts val="0"/>
              </a:spcAft>
              <a:buClr>
                <a:srgbClr val="800000"/>
              </a:buClr>
              <a:buSzPts val="2000"/>
              <a:buFont typeface="Arial"/>
              <a:buChar char="•"/>
              <a:defRPr b="0" i="0" sz="2000" u="none" cap="none" strike="noStrike">
                <a:solidFill>
                  <a:srgbClr val="767676"/>
                </a:solidFill>
                <a:latin typeface="Helvetica Neue"/>
                <a:ea typeface="Helvetica Neue"/>
                <a:cs typeface="Helvetica Neue"/>
                <a:sym typeface="Helvetica Neue"/>
              </a:defRPr>
            </a:lvl2pPr>
            <a:lvl3pPr indent="-342900" lvl="2" marL="1371600" marR="0" rtl="0" algn="l">
              <a:lnSpc>
                <a:spcPct val="90000"/>
              </a:lnSpc>
              <a:spcBef>
                <a:spcPts val="500"/>
              </a:spcBef>
              <a:spcAft>
                <a:spcPts val="0"/>
              </a:spcAft>
              <a:buClr>
                <a:srgbClr val="800000"/>
              </a:buClr>
              <a:buSzPts val="1800"/>
              <a:buFont typeface="Arial"/>
              <a:buChar char="•"/>
              <a:defRPr b="0" i="0" sz="1800" u="none" cap="none" strike="noStrike">
                <a:solidFill>
                  <a:srgbClr val="767676"/>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rgbClr val="800000"/>
              </a:buClr>
              <a:buSzPts val="1600"/>
              <a:buFont typeface="Arial"/>
              <a:buChar char="•"/>
              <a:defRPr b="0" i="0" sz="1600" u="none" cap="none" strike="noStrike">
                <a:solidFill>
                  <a:srgbClr val="767676"/>
                </a:solidFill>
                <a:latin typeface="Helvetica Neue"/>
                <a:ea typeface="Helvetica Neue"/>
                <a:cs typeface="Helvetica Neue"/>
                <a:sym typeface="Helvetica Neue"/>
              </a:defRPr>
            </a:lvl4pPr>
            <a:lvl5pPr indent="-317500" lvl="4" marL="2286000" marR="0" rtl="0" algn="l">
              <a:lnSpc>
                <a:spcPct val="90000"/>
              </a:lnSpc>
              <a:spcBef>
                <a:spcPts val="500"/>
              </a:spcBef>
              <a:spcAft>
                <a:spcPts val="0"/>
              </a:spcAft>
              <a:buClr>
                <a:srgbClr val="800000"/>
              </a:buClr>
              <a:buSzPts val="1400"/>
              <a:buFont typeface="Arial"/>
              <a:buChar char="•"/>
              <a:defRPr b="0" i="0" sz="1400" u="none" cap="none" strike="noStrike">
                <a:solidFill>
                  <a:srgbClr val="767676"/>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 name="Google Shape;10;p4"/>
          <p:cNvSpPr txBox="1"/>
          <p:nvPr>
            <p:ph idx="12" type="sldNum"/>
          </p:nvPr>
        </p:nvSpPr>
        <p:spPr>
          <a:xfrm>
            <a:off x="8610601" y="6459132"/>
            <a:ext cx="3432387"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cxnSp>
        <p:nvCxnSpPr>
          <p:cNvPr id="11" name="Google Shape;11;p4"/>
          <p:cNvCxnSpPr/>
          <p:nvPr/>
        </p:nvCxnSpPr>
        <p:spPr>
          <a:xfrm>
            <a:off x="0" y="1191713"/>
            <a:ext cx="12192000" cy="0"/>
          </a:xfrm>
          <a:prstGeom prst="straightConnector1">
            <a:avLst/>
          </a:prstGeom>
          <a:noFill/>
          <a:ln cap="flat" cmpd="sng" w="38100">
            <a:solidFill>
              <a:srgbClr val="D6D6CE"/>
            </a:solidFill>
            <a:prstDash val="solid"/>
            <a:miter lim="800000"/>
            <a:headEnd len="sm" w="sm" type="none"/>
            <a:tailEnd len="sm" w="sm" type="none"/>
          </a:ln>
        </p:spPr>
      </p:cxnSp>
      <p:pic>
        <p:nvPicPr>
          <p:cNvPr id="12" name="Google Shape;12;p4"/>
          <p:cNvPicPr preferRelativeResize="0"/>
          <p:nvPr/>
        </p:nvPicPr>
        <p:blipFill rotWithShape="1">
          <a:blip r:embed="rId1">
            <a:alphaModFix/>
          </a:blip>
          <a:srcRect b="0" l="0" r="0" t="0"/>
          <a:stretch/>
        </p:blipFill>
        <p:spPr>
          <a:xfrm>
            <a:off x="536713" y="6401337"/>
            <a:ext cx="2844942" cy="47548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5.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ollama.com/library/llama3"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comments" Target="../comments/comment1.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comments" Target="../comments/commen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comments" Target="../comments/commen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4.pn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3.png"/></Relationships>
</file>

<file path=ppt/slides/_rels/slide4.xml.rels><?xml version="1.0" encoding="UTF-8" standalone="yes"?><Relationships xmlns="http://schemas.openxmlformats.org/package/2006/relationships"><Relationship Id="rId10"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7.png"/><Relationship Id="rId9" Type="http://schemas.openxmlformats.org/officeDocument/2006/relationships/image" Target="../media/image23.png"/><Relationship Id="rId5" Type="http://schemas.openxmlformats.org/officeDocument/2006/relationships/image" Target="../media/image10.png"/><Relationship Id="rId6" Type="http://schemas.openxmlformats.org/officeDocument/2006/relationships/image" Target="../media/image14.png"/><Relationship Id="rId7" Type="http://schemas.openxmlformats.org/officeDocument/2006/relationships/image" Target="../media/image16.png"/><Relationship Id="rId8"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15.png"/><Relationship Id="rId5" Type="http://schemas.openxmlformats.org/officeDocument/2006/relationships/image" Target="../media/image18.png"/><Relationship Id="rId6"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
          <p:cNvSpPr txBox="1"/>
          <p:nvPr>
            <p:ph type="ctrTitle"/>
          </p:nvPr>
        </p:nvSpPr>
        <p:spPr>
          <a:xfrm>
            <a:off x="601625" y="1671400"/>
            <a:ext cx="4587900" cy="23877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Clr>
                <a:schemeClr val="accent1"/>
              </a:buClr>
              <a:buSzPts val="3200"/>
              <a:buFont typeface="Helvetica Neue"/>
              <a:buNone/>
            </a:pPr>
            <a:r>
              <a:rPr b="1" lang="en-US" sz="2600"/>
              <a:t>Predicting Hospital Readmission for Patients with Diabetes</a:t>
            </a:r>
            <a:endParaRPr b="1" sz="2600"/>
          </a:p>
          <a:p>
            <a:pPr indent="0" lvl="0" marL="0" rtl="0" algn="l">
              <a:lnSpc>
                <a:spcPct val="100000"/>
              </a:lnSpc>
              <a:spcBef>
                <a:spcPts val="0"/>
              </a:spcBef>
              <a:spcAft>
                <a:spcPts val="0"/>
              </a:spcAft>
              <a:buClr>
                <a:schemeClr val="accent1"/>
              </a:buClr>
              <a:buSzPts val="3200"/>
              <a:buFont typeface="Helvetica Neue"/>
              <a:buNone/>
            </a:pPr>
            <a:r>
              <a:t/>
            </a:r>
            <a:endParaRPr sz="100"/>
          </a:p>
          <a:p>
            <a:pPr indent="0" lvl="0" marL="0" rtl="0" algn="l">
              <a:lnSpc>
                <a:spcPct val="100000"/>
              </a:lnSpc>
              <a:spcBef>
                <a:spcPts val="0"/>
              </a:spcBef>
              <a:spcAft>
                <a:spcPts val="0"/>
              </a:spcAft>
              <a:buClr>
                <a:schemeClr val="accent1"/>
              </a:buClr>
              <a:buSzPts val="3200"/>
              <a:buFont typeface="Helvetica Neue"/>
              <a:buNone/>
            </a:pPr>
            <a:r>
              <a:t/>
            </a:r>
            <a:endParaRPr sz="1500"/>
          </a:p>
          <a:p>
            <a:pPr indent="0" lvl="0" marL="0" rtl="0" algn="l">
              <a:lnSpc>
                <a:spcPct val="100000"/>
              </a:lnSpc>
              <a:spcBef>
                <a:spcPts val="0"/>
              </a:spcBef>
              <a:spcAft>
                <a:spcPts val="0"/>
              </a:spcAft>
              <a:buClr>
                <a:schemeClr val="accent1"/>
              </a:buClr>
              <a:buSzPts val="3200"/>
              <a:buFont typeface="Helvetica Neue"/>
              <a:buNone/>
            </a:pPr>
            <a:r>
              <a:rPr lang="en-US" sz="1500"/>
              <a:t>March 11th, 2025</a:t>
            </a:r>
            <a:endParaRPr sz="1500"/>
          </a:p>
        </p:txBody>
      </p:sp>
      <p:sp>
        <p:nvSpPr>
          <p:cNvPr id="167" name="Google Shape;167;p1"/>
          <p:cNvSpPr txBox="1"/>
          <p:nvPr>
            <p:ph idx="1" type="subTitle"/>
          </p:nvPr>
        </p:nvSpPr>
        <p:spPr>
          <a:xfrm>
            <a:off x="601625" y="3909487"/>
            <a:ext cx="4437900" cy="16968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SzPts val="2800"/>
              <a:buNone/>
            </a:pPr>
            <a:r>
              <a:rPr lang="en-US" sz="1500"/>
              <a:t>Andrew Castillo, </a:t>
            </a:r>
            <a:r>
              <a:rPr lang="en-US" sz="1500"/>
              <a:t>Terry Zhuang,</a:t>
            </a:r>
            <a:endParaRPr sz="1500"/>
          </a:p>
          <a:p>
            <a:pPr indent="0" lvl="0" marL="0" rtl="0" algn="l">
              <a:lnSpc>
                <a:spcPct val="90000"/>
              </a:lnSpc>
              <a:spcBef>
                <a:spcPts val="0"/>
              </a:spcBef>
              <a:spcAft>
                <a:spcPts val="0"/>
              </a:spcAft>
              <a:buSzPts val="2800"/>
              <a:buNone/>
            </a:pPr>
            <a:r>
              <a:rPr lang="en-US" sz="1500"/>
              <a:t>Jiayi Wang, </a:t>
            </a:r>
            <a:r>
              <a:rPr lang="en-US" sz="1500"/>
              <a:t>Sarthak Dhanke</a:t>
            </a:r>
            <a:endParaRPr sz="1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g2afab0c40e6_1_0"/>
          <p:cNvSpPr txBox="1"/>
          <p:nvPr>
            <p:ph type="title"/>
          </p:nvPr>
        </p:nvSpPr>
        <p:spPr>
          <a:xfrm>
            <a:off x="915388" y="3"/>
            <a:ext cx="10515600" cy="13257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rgbClr val="800000"/>
              </a:buClr>
              <a:buSzPts val="3600"/>
              <a:buFont typeface="Helvetica Neue"/>
              <a:buNone/>
            </a:pPr>
            <a:r>
              <a:rPr lang="en-US"/>
              <a:t>Evaluating</a:t>
            </a:r>
            <a:r>
              <a:rPr lang="en-US"/>
              <a:t> SMOTENC &amp; Class Weights Across Models</a:t>
            </a:r>
            <a:endParaRPr/>
          </a:p>
        </p:txBody>
      </p:sp>
      <p:sp>
        <p:nvSpPr>
          <p:cNvPr id="315" name="Google Shape;315;g2afab0c40e6_1_0"/>
          <p:cNvSpPr txBox="1"/>
          <p:nvPr>
            <p:ph idx="12" type="sldNum"/>
          </p:nvPr>
        </p:nvSpPr>
        <p:spPr>
          <a:xfrm>
            <a:off x="8610601" y="6459132"/>
            <a:ext cx="34323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800"/>
              <a:buFont typeface="Helvetica Neue"/>
              <a:buNone/>
            </a:pPr>
            <a:fld id="{00000000-1234-1234-1234-123412341234}" type="slidenum">
              <a:rPr b="0" i="0" lang="en-US" sz="800" u="none" cap="none" strike="noStrike">
                <a:solidFill>
                  <a:srgbClr val="FFFFFF"/>
                </a:solidFill>
                <a:latin typeface="Helvetica Neue"/>
                <a:ea typeface="Helvetica Neue"/>
                <a:cs typeface="Helvetica Neue"/>
                <a:sym typeface="Helvetica Neue"/>
              </a:rPr>
              <a:t>‹#›</a:t>
            </a:fld>
            <a:endParaRPr b="0" i="0" sz="800" u="none" cap="none" strike="noStrike">
              <a:solidFill>
                <a:srgbClr val="FFFFFF"/>
              </a:solidFill>
              <a:latin typeface="Helvetica Neue"/>
              <a:ea typeface="Helvetica Neue"/>
              <a:cs typeface="Helvetica Neue"/>
              <a:sym typeface="Helvetica Neue"/>
            </a:endParaRPr>
          </a:p>
        </p:txBody>
      </p:sp>
      <p:sp>
        <p:nvSpPr>
          <p:cNvPr id="316" name="Google Shape;316;g2afab0c40e6_1_0"/>
          <p:cNvSpPr txBox="1"/>
          <p:nvPr/>
        </p:nvSpPr>
        <p:spPr>
          <a:xfrm>
            <a:off x="915400" y="1497250"/>
            <a:ext cx="9879900" cy="6156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Helvetica Neue"/>
                <a:ea typeface="Helvetica Neue"/>
                <a:cs typeface="Helvetica Neue"/>
                <a:sym typeface="Helvetica Neue"/>
              </a:rPr>
              <a:t>We will test both </a:t>
            </a:r>
            <a:r>
              <a:rPr b="1" lang="en-US">
                <a:latin typeface="Helvetica Neue"/>
                <a:ea typeface="Helvetica Neue"/>
                <a:cs typeface="Helvetica Neue"/>
                <a:sym typeface="Helvetica Neue"/>
              </a:rPr>
              <a:t>SMOTENC</a:t>
            </a:r>
            <a:r>
              <a:rPr lang="en-US">
                <a:latin typeface="Helvetica Neue"/>
                <a:ea typeface="Helvetica Neue"/>
                <a:cs typeface="Helvetica Neue"/>
                <a:sym typeface="Helvetica Neue"/>
              </a:rPr>
              <a:t> and </a:t>
            </a:r>
            <a:r>
              <a:rPr b="1" lang="en-US">
                <a:latin typeface="Helvetica Neue"/>
                <a:ea typeface="Helvetica Neue"/>
                <a:cs typeface="Helvetica Neue"/>
                <a:sym typeface="Helvetica Neue"/>
              </a:rPr>
              <a:t>Class Weights</a:t>
            </a:r>
            <a:r>
              <a:rPr lang="en-US">
                <a:latin typeface="Helvetica Neue"/>
                <a:ea typeface="Helvetica Neue"/>
                <a:cs typeface="Helvetica Neue"/>
                <a:sym typeface="Helvetica Neue"/>
              </a:rPr>
              <a:t> across multiple models to assess their effectiveness in handling class imbalance.</a:t>
            </a:r>
            <a:endParaRPr>
              <a:latin typeface="Helvetica Neue"/>
              <a:ea typeface="Helvetica Neue"/>
              <a:cs typeface="Helvetica Neue"/>
              <a:sym typeface="Helvetica Neue"/>
            </a:endParaRPr>
          </a:p>
        </p:txBody>
      </p:sp>
      <p:graphicFrame>
        <p:nvGraphicFramePr>
          <p:cNvPr id="317" name="Google Shape;317;g2afab0c40e6_1_0"/>
          <p:cNvGraphicFramePr/>
          <p:nvPr/>
        </p:nvGraphicFramePr>
        <p:xfrm>
          <a:off x="941575" y="2234150"/>
          <a:ext cx="3000000" cy="3000000"/>
        </p:xfrm>
        <a:graphic>
          <a:graphicData uri="http://schemas.openxmlformats.org/drawingml/2006/table">
            <a:tbl>
              <a:tblPr>
                <a:noFill/>
                <a:tableStyleId>{BD2812BE-338D-459C-8C97-99EA02B74827}</a:tableStyleId>
              </a:tblPr>
              <a:tblGrid>
                <a:gridCol w="2379125"/>
                <a:gridCol w="3679650"/>
                <a:gridCol w="3679650"/>
              </a:tblGrid>
              <a:tr h="374450">
                <a:tc>
                  <a:txBody>
                    <a:bodyPr/>
                    <a:lstStyle/>
                    <a:p>
                      <a:pPr indent="0" lvl="0" marL="0" marR="0" rtl="0" algn="l">
                        <a:lnSpc>
                          <a:spcPct val="100000"/>
                        </a:lnSpc>
                        <a:spcBef>
                          <a:spcPts val="0"/>
                        </a:spcBef>
                        <a:spcAft>
                          <a:spcPts val="0"/>
                        </a:spcAft>
                        <a:buClr>
                          <a:srgbClr val="000000"/>
                        </a:buClr>
                        <a:buSzPts val="1400"/>
                        <a:buFont typeface="Arial"/>
                        <a:buNone/>
                      </a:pPr>
                      <a:r>
                        <a:rPr b="1" lang="en-US" u="none" cap="none" strike="noStrike">
                          <a:solidFill>
                            <a:srgbClr val="980000"/>
                          </a:solidFill>
                          <a:latin typeface="Helvetica Neue"/>
                          <a:ea typeface="Helvetica Neue"/>
                          <a:cs typeface="Helvetica Neue"/>
                          <a:sym typeface="Helvetica Neue"/>
                        </a:rPr>
                        <a:t>Model</a:t>
                      </a:r>
                      <a:endParaRPr b="1" u="none" cap="none" strike="noStrike">
                        <a:solidFill>
                          <a:srgbClr val="980000"/>
                        </a:solidFill>
                        <a:latin typeface="Helvetica Neue"/>
                        <a:ea typeface="Helvetica Neue"/>
                        <a:cs typeface="Helvetica Neue"/>
                        <a:sym typeface="Helvetica Neue"/>
                      </a:endParaRPr>
                    </a:p>
                  </a:txBody>
                  <a:tcPr marT="91425" marB="91425" marR="91425" marL="91425" anchor="ctr">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u="none" cap="none" strike="noStrike">
                          <a:solidFill>
                            <a:srgbClr val="980000"/>
                          </a:solidFill>
                          <a:latin typeface="Helvetica Neue"/>
                          <a:ea typeface="Helvetica Neue"/>
                          <a:cs typeface="Helvetica Neue"/>
                          <a:sym typeface="Helvetica Neue"/>
                        </a:rPr>
                        <a:t>Purpose</a:t>
                      </a:r>
                      <a:endParaRPr b="1" u="none" cap="none" strike="noStrike">
                        <a:solidFill>
                          <a:srgbClr val="980000"/>
                        </a:solidFill>
                        <a:latin typeface="Helvetica Neue"/>
                        <a:ea typeface="Helvetica Neue"/>
                        <a:cs typeface="Helvetica Neue"/>
                        <a:sym typeface="Helvetica Neue"/>
                      </a:endParaRPr>
                    </a:p>
                  </a:txBody>
                  <a:tcPr marT="91425" marB="91425" marR="91425" marL="91425" anchor="ctr">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u="none" cap="none" strike="noStrike">
                          <a:solidFill>
                            <a:srgbClr val="980000"/>
                          </a:solidFill>
                          <a:latin typeface="Helvetica Neue"/>
                          <a:ea typeface="Helvetica Neue"/>
                          <a:cs typeface="Helvetica Neue"/>
                          <a:sym typeface="Helvetica Neue"/>
                        </a:rPr>
                        <a:t>Strengths</a:t>
                      </a:r>
                      <a:endParaRPr b="1" u="none" cap="none" strike="noStrike">
                        <a:solidFill>
                          <a:srgbClr val="980000"/>
                        </a:solidFill>
                        <a:latin typeface="Helvetica Neue"/>
                        <a:ea typeface="Helvetica Neue"/>
                        <a:cs typeface="Helvetica Neue"/>
                        <a:sym typeface="Helvetica Neue"/>
                      </a:endParaRPr>
                    </a:p>
                  </a:txBody>
                  <a:tcPr marT="91425" marB="91425" marR="91425" marL="91425" anchor="ctr">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F3F3F3"/>
                    </a:solidFill>
                  </a:tcPr>
                </a:tc>
              </a:tr>
              <a:tr h="652125">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Helvetica Neue"/>
                          <a:ea typeface="Helvetica Neue"/>
                          <a:cs typeface="Helvetica Neue"/>
                          <a:sym typeface="Helvetica Neue"/>
                        </a:rPr>
                        <a:t>Logistic Regression</a:t>
                      </a:r>
                      <a:endParaRPr b="1" sz="1400" u="none" cap="none" strike="noStrike">
                        <a:latin typeface="Helvetica Neue"/>
                        <a:ea typeface="Helvetica Neue"/>
                        <a:cs typeface="Helvetica Neue"/>
                        <a:sym typeface="Helvetica Neue"/>
                      </a:endParaRPr>
                    </a:p>
                  </a:txBody>
                  <a:tcPr marT="91425" marB="91425" marR="91425" marL="91425" anchor="ctr">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Helvetica Neue"/>
                          <a:ea typeface="Helvetica Neue"/>
                          <a:cs typeface="Helvetica Neue"/>
                          <a:sym typeface="Helvetica Neue"/>
                        </a:rPr>
                        <a:t>Baseline model</a:t>
                      </a:r>
                      <a:endParaRPr sz="1400" u="none" cap="none" strike="noStrike">
                        <a:latin typeface="Helvetica Neue"/>
                        <a:ea typeface="Helvetica Neue"/>
                        <a:cs typeface="Helvetica Neue"/>
                        <a:sym typeface="Helvetica Neue"/>
                      </a:endParaRPr>
                    </a:p>
                  </a:txBody>
                  <a:tcPr marT="91425" marB="91425" marR="91425" marL="91425" anchor="ctr">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Helvetica Neue"/>
                          <a:ea typeface="Helvetica Neue"/>
                          <a:cs typeface="Helvetica Neue"/>
                          <a:sym typeface="Helvetica Neue"/>
                        </a:rPr>
                        <a:t>Simple, interpretable</a:t>
                      </a:r>
                      <a:endParaRPr sz="1400" u="none" cap="none" strike="noStrike">
                        <a:latin typeface="Helvetica Neue"/>
                        <a:ea typeface="Helvetica Neue"/>
                        <a:cs typeface="Helvetica Neue"/>
                        <a:sym typeface="Helvetica Neue"/>
                      </a:endParaRPr>
                    </a:p>
                  </a:txBody>
                  <a:tcPr marT="91425" marB="91425" marR="91425" marL="91425" anchor="ctr">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r h="652125">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Helvetica Neue"/>
                          <a:ea typeface="Helvetica Neue"/>
                          <a:cs typeface="Helvetica Neue"/>
                          <a:sym typeface="Helvetica Neue"/>
                        </a:rPr>
                        <a:t>Random Forest</a:t>
                      </a:r>
                      <a:endParaRPr b="1" sz="1400" u="none" cap="none" strike="noStrike">
                        <a:latin typeface="Helvetica Neue"/>
                        <a:ea typeface="Helvetica Neue"/>
                        <a:cs typeface="Helvetica Neue"/>
                        <a:sym typeface="Helvetica Neue"/>
                      </a:endParaRPr>
                    </a:p>
                  </a:txBody>
                  <a:tcPr marT="91425" marB="91425" marR="91425" marL="91425" anchor="ctr">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Helvetica Neue"/>
                          <a:ea typeface="Helvetica Neue"/>
                          <a:cs typeface="Helvetica Neue"/>
                          <a:sym typeface="Helvetica Neue"/>
                        </a:rPr>
                        <a:t>Uses bagging to reduce variance</a:t>
                      </a:r>
                      <a:endParaRPr sz="1400" u="none" cap="none" strike="noStrike">
                        <a:latin typeface="Helvetica Neue"/>
                        <a:ea typeface="Helvetica Neue"/>
                        <a:cs typeface="Helvetica Neue"/>
                        <a:sym typeface="Helvetica Neue"/>
                      </a:endParaRPr>
                    </a:p>
                  </a:txBody>
                  <a:tcPr marT="91425" marB="91425" marR="91425" marL="91425" anchor="ctr">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Helvetica Neue"/>
                          <a:ea typeface="Helvetica Neue"/>
                          <a:cs typeface="Helvetica Neue"/>
                          <a:sym typeface="Helvetica Neue"/>
                        </a:rPr>
                        <a:t>Effective for class imbalance, improves generalization</a:t>
                      </a:r>
                      <a:endParaRPr sz="1400" u="none" cap="none" strike="noStrike">
                        <a:latin typeface="Helvetica Neue"/>
                        <a:ea typeface="Helvetica Neue"/>
                        <a:cs typeface="Helvetica Neue"/>
                        <a:sym typeface="Helvetica Neue"/>
                      </a:endParaRPr>
                    </a:p>
                  </a:txBody>
                  <a:tcPr marT="91425" marB="91425" marR="91425" marL="91425" anchor="ctr">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chemeClr val="lt1"/>
                    </a:solidFill>
                  </a:tcPr>
                </a:tc>
              </a:tr>
              <a:tr h="652125">
                <a:tc>
                  <a:txBody>
                    <a:bodyPr/>
                    <a:lstStyle/>
                    <a:p>
                      <a:pPr indent="0" lvl="0" marL="0" marR="0" rtl="0" algn="l">
                        <a:lnSpc>
                          <a:spcPct val="100000"/>
                        </a:lnSpc>
                        <a:spcBef>
                          <a:spcPts val="0"/>
                        </a:spcBef>
                        <a:spcAft>
                          <a:spcPts val="0"/>
                        </a:spcAft>
                        <a:buClr>
                          <a:srgbClr val="000000"/>
                        </a:buClr>
                        <a:buSzPts val="1400"/>
                        <a:buFont typeface="Arial"/>
                        <a:buNone/>
                      </a:pPr>
                      <a:r>
                        <a:rPr b="1" lang="en-US">
                          <a:latin typeface="Helvetica Neue"/>
                          <a:ea typeface="Helvetica Neue"/>
                          <a:cs typeface="Helvetica Neue"/>
                          <a:sym typeface="Helvetica Neue"/>
                        </a:rPr>
                        <a:t>XGBoost</a:t>
                      </a:r>
                      <a:endParaRPr b="1" sz="1400" u="none" cap="none" strike="noStrike">
                        <a:latin typeface="Helvetica Neue"/>
                        <a:ea typeface="Helvetica Neue"/>
                        <a:cs typeface="Helvetica Neue"/>
                        <a:sym typeface="Helvetica Neue"/>
                      </a:endParaRPr>
                    </a:p>
                  </a:txBody>
                  <a:tcPr marT="91425" marB="91425" marR="91425" marL="91425" anchor="ctr">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Helvetica Neue"/>
                          <a:ea typeface="Helvetica Neue"/>
                          <a:cs typeface="Helvetica Neue"/>
                          <a:sym typeface="Helvetica Neue"/>
                        </a:rPr>
                        <a:t>Corrects errors iteratively</a:t>
                      </a:r>
                      <a:endParaRPr sz="1400" u="none" cap="none" strike="noStrike">
                        <a:latin typeface="Helvetica Neue"/>
                        <a:ea typeface="Helvetica Neue"/>
                        <a:cs typeface="Helvetica Neue"/>
                        <a:sym typeface="Helvetica Neue"/>
                      </a:endParaRPr>
                    </a:p>
                  </a:txBody>
                  <a:tcPr marT="91425" marB="91425" marR="91425" marL="91425" anchor="ctr">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Helvetica Neue"/>
                          <a:ea typeface="Helvetica Neue"/>
                          <a:cs typeface="Helvetica Neue"/>
                          <a:sym typeface="Helvetica Neue"/>
                        </a:rPr>
                        <a:t>Captures complex relationships, improves minority class performance</a:t>
                      </a:r>
                      <a:endParaRPr sz="1400" u="none" cap="none" strike="noStrike">
                        <a:latin typeface="Helvetica Neue"/>
                        <a:ea typeface="Helvetica Neue"/>
                        <a:cs typeface="Helvetica Neue"/>
                        <a:sym typeface="Helvetica Neue"/>
                      </a:endParaRPr>
                    </a:p>
                  </a:txBody>
                  <a:tcPr marT="91425" marB="91425" marR="91425" marL="91425" anchor="ctr">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r h="652125">
                <a:tc>
                  <a:txBody>
                    <a:bodyPr/>
                    <a:lstStyle/>
                    <a:p>
                      <a:pPr indent="0" lvl="0" marL="0" marR="0" rtl="0" algn="l">
                        <a:lnSpc>
                          <a:spcPct val="100000"/>
                        </a:lnSpc>
                        <a:spcBef>
                          <a:spcPts val="0"/>
                        </a:spcBef>
                        <a:spcAft>
                          <a:spcPts val="0"/>
                        </a:spcAft>
                        <a:buNone/>
                      </a:pPr>
                      <a:r>
                        <a:rPr b="1" lang="en-US">
                          <a:latin typeface="Helvetica Neue"/>
                          <a:ea typeface="Helvetica Neue"/>
                          <a:cs typeface="Helvetica Neue"/>
                          <a:sym typeface="Helvetica Neue"/>
                        </a:rPr>
                        <a:t>LightGBM</a:t>
                      </a:r>
                      <a:endParaRPr b="1">
                        <a:latin typeface="Helvetica Neue"/>
                        <a:ea typeface="Helvetica Neue"/>
                        <a:cs typeface="Helvetica Neue"/>
                        <a:sym typeface="Helvetica Neue"/>
                      </a:endParaRPr>
                    </a:p>
                  </a:txBody>
                  <a:tcPr marT="91425" marB="91425" marR="91425" marL="91425" anchor="ctr">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a:latin typeface="Helvetica Neue"/>
                          <a:ea typeface="Helvetica Neue"/>
                          <a:cs typeface="Helvetica Neue"/>
                          <a:sym typeface="Helvetica Neue"/>
                        </a:rPr>
                        <a:t>Gradient boosting optimized for speed</a:t>
                      </a:r>
                      <a:endParaRPr sz="1400" u="none" cap="none" strike="noStrike">
                        <a:latin typeface="Helvetica Neue"/>
                        <a:ea typeface="Helvetica Neue"/>
                        <a:cs typeface="Helvetica Neue"/>
                        <a:sym typeface="Helvetica Neue"/>
                      </a:endParaRPr>
                    </a:p>
                  </a:txBody>
                  <a:tcPr marT="91425" marB="91425" marR="91425" marL="91425" anchor="ctr">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a:latin typeface="Helvetica Neue"/>
                          <a:ea typeface="Helvetica Neue"/>
                          <a:cs typeface="Helvetica Neue"/>
                          <a:sym typeface="Helvetica Neue"/>
                        </a:rPr>
                        <a:t>Handles large datasets efficiently, reduces overfitting</a:t>
                      </a:r>
                      <a:endParaRPr sz="1400" u="none" cap="none" strike="noStrike">
                        <a:latin typeface="Helvetica Neue"/>
                        <a:ea typeface="Helvetica Neue"/>
                        <a:cs typeface="Helvetica Neue"/>
                        <a:sym typeface="Helvetica Neue"/>
                      </a:endParaRPr>
                    </a:p>
                  </a:txBody>
                  <a:tcPr marT="91425" marB="91425" marR="91425" marL="91425" anchor="ctr">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r h="652125">
                <a:tc>
                  <a:txBody>
                    <a:bodyPr/>
                    <a:lstStyle/>
                    <a:p>
                      <a:pPr indent="0" lvl="0" marL="0" marR="0" rtl="0" algn="l">
                        <a:lnSpc>
                          <a:spcPct val="100000"/>
                        </a:lnSpc>
                        <a:spcBef>
                          <a:spcPts val="0"/>
                        </a:spcBef>
                        <a:spcAft>
                          <a:spcPts val="0"/>
                        </a:spcAft>
                        <a:buNone/>
                      </a:pPr>
                      <a:r>
                        <a:rPr b="1" lang="en-US">
                          <a:latin typeface="Helvetica Neue"/>
                          <a:ea typeface="Helvetica Neue"/>
                          <a:cs typeface="Helvetica Neue"/>
                          <a:sym typeface="Helvetica Neue"/>
                        </a:rPr>
                        <a:t>CatBoost</a:t>
                      </a:r>
                      <a:endParaRPr b="1">
                        <a:latin typeface="Helvetica Neue"/>
                        <a:ea typeface="Helvetica Neue"/>
                        <a:cs typeface="Helvetica Neue"/>
                        <a:sym typeface="Helvetica Neue"/>
                      </a:endParaRPr>
                    </a:p>
                  </a:txBody>
                  <a:tcPr marT="91425" marB="91425" marR="91425" marL="91425" anchor="ctr">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a:latin typeface="Helvetica Neue"/>
                          <a:ea typeface="Helvetica Neue"/>
                          <a:cs typeface="Helvetica Neue"/>
                          <a:sym typeface="Helvetica Neue"/>
                        </a:rPr>
                        <a:t>Boosting method optimized for categorical features</a:t>
                      </a:r>
                      <a:endParaRPr sz="1400" u="none" cap="none" strike="noStrike">
                        <a:latin typeface="Helvetica Neue"/>
                        <a:ea typeface="Helvetica Neue"/>
                        <a:cs typeface="Helvetica Neue"/>
                        <a:sym typeface="Helvetica Neue"/>
                      </a:endParaRPr>
                    </a:p>
                  </a:txBody>
                  <a:tcPr marT="91425" marB="91425" marR="91425" marL="91425" anchor="ctr">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a:latin typeface="Helvetica Neue"/>
                          <a:ea typeface="Helvetica Neue"/>
                          <a:cs typeface="Helvetica Neue"/>
                          <a:sym typeface="Helvetica Neue"/>
                        </a:rPr>
                        <a:t>Works well with categorical data, less hyperparameter tuning needed</a:t>
                      </a:r>
                      <a:endParaRPr sz="1400" u="none" cap="none" strike="noStrike">
                        <a:latin typeface="Helvetica Neue"/>
                        <a:ea typeface="Helvetica Neue"/>
                        <a:cs typeface="Helvetica Neue"/>
                        <a:sym typeface="Helvetica Neue"/>
                      </a:endParaRPr>
                    </a:p>
                  </a:txBody>
                  <a:tcPr marT="91425" marB="91425" marR="91425" marL="91425" anchor="ctr">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g33343926b1e_2_268"/>
          <p:cNvSpPr txBox="1"/>
          <p:nvPr>
            <p:ph idx="1" type="body"/>
          </p:nvPr>
        </p:nvSpPr>
        <p:spPr>
          <a:xfrm>
            <a:off x="831851" y="4968566"/>
            <a:ext cx="10515600" cy="925500"/>
          </a:xfrm>
          <a:prstGeom prst="rect">
            <a:avLst/>
          </a:prstGeom>
        </p:spPr>
        <p:txBody>
          <a:bodyPr anchorCtr="0" anchor="t" bIns="45700" lIns="0" spcFirstLastPara="1" rIns="0" wrap="square" tIns="45700">
            <a:normAutofit/>
          </a:bodyPr>
          <a:lstStyle/>
          <a:p>
            <a:pPr indent="0" lvl="0" marL="0" rtl="0" algn="l">
              <a:spcBef>
                <a:spcPts val="1000"/>
              </a:spcBef>
              <a:spcAft>
                <a:spcPts val="0"/>
              </a:spcAft>
              <a:buNone/>
            </a:pPr>
            <a:r>
              <a:t/>
            </a:r>
            <a:endParaRPr/>
          </a:p>
        </p:txBody>
      </p:sp>
      <p:sp>
        <p:nvSpPr>
          <p:cNvPr id="323" name="Google Shape;323;g33343926b1e_2_268"/>
          <p:cNvSpPr txBox="1"/>
          <p:nvPr>
            <p:ph type="title"/>
          </p:nvPr>
        </p:nvSpPr>
        <p:spPr>
          <a:xfrm>
            <a:off x="831851" y="2359716"/>
            <a:ext cx="10515600" cy="2581800"/>
          </a:xfrm>
          <a:prstGeom prst="rect">
            <a:avLst/>
          </a:prstGeom>
        </p:spPr>
        <p:txBody>
          <a:bodyPr anchorCtr="0" anchor="b" bIns="45700" lIns="0" spcFirstLastPara="1" rIns="0" wrap="square" tIns="45700">
            <a:normAutofit/>
          </a:bodyPr>
          <a:lstStyle/>
          <a:p>
            <a:pPr indent="0" lvl="0" marL="0" rtl="0" algn="l">
              <a:spcBef>
                <a:spcPts val="0"/>
              </a:spcBef>
              <a:spcAft>
                <a:spcPts val="0"/>
              </a:spcAft>
              <a:buNone/>
            </a:pPr>
            <a:r>
              <a:rPr lang="en-US"/>
              <a:t>Hyperparameter Tuning</a:t>
            </a:r>
            <a:endParaRPr/>
          </a:p>
        </p:txBody>
      </p:sp>
      <p:sp>
        <p:nvSpPr>
          <p:cNvPr id="324" name="Google Shape;324;g33343926b1e_2_268"/>
          <p:cNvSpPr txBox="1"/>
          <p:nvPr>
            <p:ph idx="12" type="sldNum"/>
          </p:nvPr>
        </p:nvSpPr>
        <p:spPr>
          <a:xfrm>
            <a:off x="8610601" y="6459132"/>
            <a:ext cx="34323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g2afab0c40e6_1_16"/>
          <p:cNvSpPr txBox="1"/>
          <p:nvPr>
            <p:ph type="title"/>
          </p:nvPr>
        </p:nvSpPr>
        <p:spPr>
          <a:xfrm>
            <a:off x="838200" y="0"/>
            <a:ext cx="10449900" cy="13128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rgbClr val="800000"/>
              </a:buClr>
              <a:buSzPts val="3600"/>
              <a:buFont typeface="Helvetica Neue"/>
              <a:buNone/>
            </a:pPr>
            <a:r>
              <a:rPr lang="en-US"/>
              <a:t>Framework for Developing Models for Cost-Optimal Readmission Prevention</a:t>
            </a:r>
            <a:endParaRPr/>
          </a:p>
        </p:txBody>
      </p:sp>
      <p:sp>
        <p:nvSpPr>
          <p:cNvPr id="330" name="Google Shape;330;g2afab0c40e6_1_16"/>
          <p:cNvSpPr txBox="1"/>
          <p:nvPr>
            <p:ph idx="12" type="sldNum"/>
          </p:nvPr>
        </p:nvSpPr>
        <p:spPr>
          <a:xfrm>
            <a:off x="8610601" y="6459132"/>
            <a:ext cx="3432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en-US"/>
              <a:t>‹#›</a:t>
            </a:fld>
            <a:endParaRPr/>
          </a:p>
        </p:txBody>
      </p:sp>
      <p:sp>
        <p:nvSpPr>
          <p:cNvPr id="331" name="Google Shape;331;g2afab0c40e6_1_16"/>
          <p:cNvSpPr txBox="1"/>
          <p:nvPr>
            <p:ph idx="1" type="body"/>
          </p:nvPr>
        </p:nvSpPr>
        <p:spPr>
          <a:xfrm>
            <a:off x="903900" y="5822672"/>
            <a:ext cx="10384200" cy="451800"/>
          </a:xfrm>
          <a:prstGeom prst="rect">
            <a:avLst/>
          </a:prstGeom>
        </p:spPr>
        <p:txBody>
          <a:bodyPr anchorCtr="0" anchor="t" bIns="45700" lIns="0" spcFirstLastPara="1" rIns="0" wrap="square" tIns="45700">
            <a:noAutofit/>
          </a:bodyPr>
          <a:lstStyle/>
          <a:p>
            <a:pPr indent="0" lvl="0" marL="0" rtl="0" algn="l">
              <a:lnSpc>
                <a:spcPct val="115000"/>
              </a:lnSpc>
              <a:spcBef>
                <a:spcPts val="1000"/>
              </a:spcBef>
              <a:spcAft>
                <a:spcPts val="0"/>
              </a:spcAft>
              <a:buNone/>
            </a:pPr>
            <a:r>
              <a:rPr i="1" lang="en-US" sz="1300">
                <a:solidFill>
                  <a:srgbClr val="434343"/>
                </a:solidFill>
              </a:rPr>
              <a:t>* Tuning hyperparameters in accordance with financial assumptions is computationally expensive and would require re-tuning whenever costs change. We agreed on starting with finding the hyperparameters that achieve the best F2 score </a:t>
            </a:r>
            <a:endParaRPr sz="1800">
              <a:solidFill>
                <a:srgbClr val="434343"/>
              </a:solidFill>
            </a:endParaRPr>
          </a:p>
        </p:txBody>
      </p:sp>
      <p:sp>
        <p:nvSpPr>
          <p:cNvPr id="332" name="Google Shape;332;g2afab0c40e6_1_16"/>
          <p:cNvSpPr txBox="1"/>
          <p:nvPr>
            <p:ph idx="1" type="body"/>
          </p:nvPr>
        </p:nvSpPr>
        <p:spPr>
          <a:xfrm>
            <a:off x="911475" y="7741850"/>
            <a:ext cx="8577600" cy="4351200"/>
          </a:xfrm>
          <a:prstGeom prst="rect">
            <a:avLst/>
          </a:prstGeom>
        </p:spPr>
        <p:txBody>
          <a:bodyPr anchorCtr="0" anchor="t" bIns="45700" lIns="0" spcFirstLastPara="1" rIns="0" wrap="square" tIns="45700">
            <a:noAutofit/>
          </a:bodyPr>
          <a:lstStyle/>
          <a:p>
            <a:pPr indent="-342900" lvl="0" marL="457200" rtl="0" algn="l">
              <a:lnSpc>
                <a:spcPct val="150000"/>
              </a:lnSpc>
              <a:spcBef>
                <a:spcPts val="1000"/>
              </a:spcBef>
              <a:spcAft>
                <a:spcPts val="0"/>
              </a:spcAft>
              <a:buClr>
                <a:schemeClr val="dk1"/>
              </a:buClr>
              <a:buSzPts val="1800"/>
              <a:buAutoNum type="arabicParenR"/>
            </a:pPr>
            <a:r>
              <a:rPr lang="en-US" sz="1800">
                <a:solidFill>
                  <a:schemeClr val="dk1"/>
                </a:solidFill>
              </a:rPr>
              <a:t>Hyperparameter tuning per model iteration</a:t>
            </a:r>
            <a:endParaRPr sz="1800">
              <a:solidFill>
                <a:schemeClr val="dk1"/>
              </a:solidFill>
            </a:endParaRPr>
          </a:p>
          <a:p>
            <a:pPr indent="-342900" lvl="1" marL="914400" rtl="0" algn="l">
              <a:lnSpc>
                <a:spcPct val="150000"/>
              </a:lnSpc>
              <a:spcBef>
                <a:spcPts val="0"/>
              </a:spcBef>
              <a:spcAft>
                <a:spcPts val="0"/>
              </a:spcAft>
              <a:buClr>
                <a:schemeClr val="dk1"/>
              </a:buClr>
              <a:buSzPts val="1800"/>
              <a:buAutoNum type="alphaLcParenR"/>
            </a:pPr>
            <a:r>
              <a:rPr lang="en-US" sz="1800">
                <a:solidFill>
                  <a:schemeClr val="dk1"/>
                </a:solidFill>
              </a:rPr>
              <a:t>Ensuring each model is optimized independently for predictive performance</a:t>
            </a:r>
            <a:endParaRPr sz="1800">
              <a:solidFill>
                <a:schemeClr val="dk1"/>
              </a:solidFill>
            </a:endParaRPr>
          </a:p>
          <a:p>
            <a:pPr indent="-342900" lvl="0" marL="457200" rtl="0" algn="l">
              <a:lnSpc>
                <a:spcPct val="150000"/>
              </a:lnSpc>
              <a:spcBef>
                <a:spcPts val="0"/>
              </a:spcBef>
              <a:spcAft>
                <a:spcPts val="0"/>
              </a:spcAft>
              <a:buClr>
                <a:schemeClr val="dk1"/>
              </a:buClr>
              <a:buSzPts val="1800"/>
              <a:buAutoNum type="arabicParenR"/>
            </a:pPr>
            <a:r>
              <a:rPr lang="en-US" sz="1800">
                <a:solidFill>
                  <a:schemeClr val="dk1"/>
                </a:solidFill>
              </a:rPr>
              <a:t>Model calibration to real world probabilities </a:t>
            </a:r>
            <a:endParaRPr sz="1800">
              <a:solidFill>
                <a:schemeClr val="dk1"/>
              </a:solidFill>
            </a:endParaRPr>
          </a:p>
          <a:p>
            <a:pPr indent="-342900" lvl="1" marL="914400" rtl="0" algn="l">
              <a:lnSpc>
                <a:spcPct val="150000"/>
              </a:lnSpc>
              <a:spcBef>
                <a:spcPts val="0"/>
              </a:spcBef>
              <a:spcAft>
                <a:spcPts val="0"/>
              </a:spcAft>
              <a:buClr>
                <a:schemeClr val="dk1"/>
              </a:buClr>
              <a:buSzPts val="1800"/>
              <a:buAutoNum type="alphaLcParenR"/>
            </a:pPr>
            <a:r>
              <a:rPr lang="en-US" sz="1800">
                <a:solidFill>
                  <a:schemeClr val="dk1"/>
                </a:solidFill>
              </a:rPr>
              <a:t>Adjusting probability outputs so they align with actual readmission rates</a:t>
            </a:r>
            <a:endParaRPr sz="1800">
              <a:solidFill>
                <a:schemeClr val="dk1"/>
              </a:solidFill>
            </a:endParaRPr>
          </a:p>
          <a:p>
            <a:pPr indent="-342900" lvl="0" marL="457200" rtl="0" algn="l">
              <a:lnSpc>
                <a:spcPct val="150000"/>
              </a:lnSpc>
              <a:spcBef>
                <a:spcPts val="0"/>
              </a:spcBef>
              <a:spcAft>
                <a:spcPts val="0"/>
              </a:spcAft>
              <a:buClr>
                <a:schemeClr val="dk1"/>
              </a:buClr>
              <a:buSzPts val="1800"/>
              <a:buAutoNum type="arabicParenR"/>
            </a:pPr>
            <a:r>
              <a:rPr lang="en-US" sz="1800">
                <a:solidFill>
                  <a:schemeClr val="dk1"/>
                </a:solidFill>
              </a:rPr>
              <a:t>Threshold tuning in accordance with financial assumptions*</a:t>
            </a:r>
            <a:endParaRPr sz="1800">
              <a:solidFill>
                <a:schemeClr val="dk1"/>
              </a:solidFill>
            </a:endParaRPr>
          </a:p>
          <a:p>
            <a:pPr indent="-342900" lvl="1" marL="914400" rtl="0" algn="l">
              <a:lnSpc>
                <a:spcPct val="150000"/>
              </a:lnSpc>
              <a:spcBef>
                <a:spcPts val="0"/>
              </a:spcBef>
              <a:spcAft>
                <a:spcPts val="0"/>
              </a:spcAft>
              <a:buClr>
                <a:schemeClr val="dk1"/>
              </a:buClr>
              <a:buSzPts val="1800"/>
              <a:buAutoNum type="alphaLcParenR"/>
            </a:pPr>
            <a:r>
              <a:rPr lang="en-US" sz="1800">
                <a:solidFill>
                  <a:schemeClr val="dk1"/>
                </a:solidFill>
              </a:rPr>
              <a:t>Selecting decision thresholds to optimize cost-effectiveness in readmission reduction</a:t>
            </a:r>
            <a:endParaRPr sz="1800">
              <a:solidFill>
                <a:schemeClr val="dk1"/>
              </a:solidFill>
            </a:endParaRPr>
          </a:p>
          <a:p>
            <a:pPr indent="0" lvl="0" marL="0" rtl="0" algn="l">
              <a:lnSpc>
                <a:spcPct val="150000"/>
              </a:lnSpc>
              <a:spcBef>
                <a:spcPts val="1000"/>
              </a:spcBef>
              <a:spcAft>
                <a:spcPts val="0"/>
              </a:spcAft>
              <a:buNone/>
            </a:pPr>
            <a:r>
              <a:rPr i="1" lang="en-US" sz="1300">
                <a:solidFill>
                  <a:schemeClr val="dk1"/>
                </a:solidFill>
              </a:rPr>
              <a:t>* Tuning hyperparameters in accordance with financial assumptions is computationally expensive and would require re-tuning whenever costs change. Let’s start with finding the hyperparameters that achieve the best F2 score </a:t>
            </a:r>
            <a:endParaRPr i="1" sz="1300">
              <a:solidFill>
                <a:schemeClr val="dk1"/>
              </a:solidFill>
            </a:endParaRPr>
          </a:p>
          <a:p>
            <a:pPr indent="0" lvl="0" marL="0" rtl="0" algn="l">
              <a:lnSpc>
                <a:spcPct val="150000"/>
              </a:lnSpc>
              <a:spcBef>
                <a:spcPts val="1000"/>
              </a:spcBef>
              <a:spcAft>
                <a:spcPts val="0"/>
              </a:spcAft>
              <a:buNone/>
            </a:pPr>
            <a:r>
              <a:t/>
            </a:r>
            <a:endParaRPr sz="1800">
              <a:solidFill>
                <a:schemeClr val="dk1"/>
              </a:solidFill>
            </a:endParaRPr>
          </a:p>
        </p:txBody>
      </p:sp>
      <p:sp>
        <p:nvSpPr>
          <p:cNvPr id="333" name="Google Shape;333;g2afab0c40e6_1_16"/>
          <p:cNvSpPr/>
          <p:nvPr/>
        </p:nvSpPr>
        <p:spPr>
          <a:xfrm>
            <a:off x="606675" y="2791797"/>
            <a:ext cx="2002800" cy="451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dk1"/>
                </a:solidFill>
                <a:latin typeface="Helvetica Neue"/>
                <a:ea typeface="Helvetica Neue"/>
                <a:cs typeface="Helvetica Neue"/>
                <a:sym typeface="Helvetica Neue"/>
              </a:rPr>
              <a:t>Logistic Regression</a:t>
            </a:r>
            <a:endParaRPr>
              <a:latin typeface="Helvetica Neue"/>
              <a:ea typeface="Helvetica Neue"/>
              <a:cs typeface="Helvetica Neue"/>
              <a:sym typeface="Helvetica Neue"/>
            </a:endParaRPr>
          </a:p>
        </p:txBody>
      </p:sp>
      <p:sp>
        <p:nvSpPr>
          <p:cNvPr id="334" name="Google Shape;334;g2afab0c40e6_1_16"/>
          <p:cNvSpPr/>
          <p:nvPr/>
        </p:nvSpPr>
        <p:spPr>
          <a:xfrm>
            <a:off x="606675" y="3354072"/>
            <a:ext cx="2002800" cy="451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latin typeface="Helvetica Neue"/>
                <a:ea typeface="Helvetica Neue"/>
                <a:cs typeface="Helvetica Neue"/>
                <a:sym typeface="Helvetica Neue"/>
              </a:rPr>
              <a:t>Random Forest</a:t>
            </a:r>
            <a:endParaRPr b="1">
              <a:latin typeface="Helvetica Neue"/>
              <a:ea typeface="Helvetica Neue"/>
              <a:cs typeface="Helvetica Neue"/>
              <a:sym typeface="Helvetica Neue"/>
            </a:endParaRPr>
          </a:p>
        </p:txBody>
      </p:sp>
      <p:sp>
        <p:nvSpPr>
          <p:cNvPr id="335" name="Google Shape;335;g2afab0c40e6_1_16"/>
          <p:cNvSpPr/>
          <p:nvPr/>
        </p:nvSpPr>
        <p:spPr>
          <a:xfrm>
            <a:off x="606675" y="3916347"/>
            <a:ext cx="2002800" cy="451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latin typeface="Helvetica Neue"/>
                <a:ea typeface="Helvetica Neue"/>
                <a:cs typeface="Helvetica Neue"/>
                <a:sym typeface="Helvetica Neue"/>
              </a:rPr>
              <a:t>XGBoost</a:t>
            </a:r>
            <a:endParaRPr b="1">
              <a:latin typeface="Helvetica Neue"/>
              <a:ea typeface="Helvetica Neue"/>
              <a:cs typeface="Helvetica Neue"/>
              <a:sym typeface="Helvetica Neue"/>
            </a:endParaRPr>
          </a:p>
        </p:txBody>
      </p:sp>
      <p:sp>
        <p:nvSpPr>
          <p:cNvPr id="336" name="Google Shape;336;g2afab0c40e6_1_16"/>
          <p:cNvSpPr/>
          <p:nvPr/>
        </p:nvSpPr>
        <p:spPr>
          <a:xfrm>
            <a:off x="606675" y="4478622"/>
            <a:ext cx="2002800" cy="451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latin typeface="Helvetica Neue"/>
                <a:ea typeface="Helvetica Neue"/>
                <a:cs typeface="Helvetica Neue"/>
                <a:sym typeface="Helvetica Neue"/>
              </a:rPr>
              <a:t>LightGBM</a:t>
            </a:r>
            <a:endParaRPr b="1">
              <a:latin typeface="Helvetica Neue"/>
              <a:ea typeface="Helvetica Neue"/>
              <a:cs typeface="Helvetica Neue"/>
              <a:sym typeface="Helvetica Neue"/>
            </a:endParaRPr>
          </a:p>
        </p:txBody>
      </p:sp>
      <p:sp>
        <p:nvSpPr>
          <p:cNvPr id="337" name="Google Shape;337;g2afab0c40e6_1_16"/>
          <p:cNvSpPr/>
          <p:nvPr/>
        </p:nvSpPr>
        <p:spPr>
          <a:xfrm>
            <a:off x="606675" y="5040897"/>
            <a:ext cx="2002800" cy="451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latin typeface="Helvetica Neue"/>
                <a:ea typeface="Helvetica Neue"/>
                <a:cs typeface="Helvetica Neue"/>
                <a:sym typeface="Helvetica Neue"/>
              </a:rPr>
              <a:t>CatBoost</a:t>
            </a:r>
            <a:endParaRPr b="1">
              <a:latin typeface="Helvetica Neue"/>
              <a:ea typeface="Helvetica Neue"/>
              <a:cs typeface="Helvetica Neue"/>
              <a:sym typeface="Helvetica Neue"/>
            </a:endParaRPr>
          </a:p>
        </p:txBody>
      </p:sp>
      <p:sp>
        <p:nvSpPr>
          <p:cNvPr id="338" name="Google Shape;338;g2afab0c40e6_1_16"/>
          <p:cNvSpPr/>
          <p:nvPr/>
        </p:nvSpPr>
        <p:spPr>
          <a:xfrm>
            <a:off x="606675" y="2380838"/>
            <a:ext cx="2002800" cy="291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Clr>
                <a:schemeClr val="dk1"/>
              </a:buClr>
              <a:buSzPts val="2400"/>
              <a:buFont typeface="Arial"/>
              <a:buNone/>
            </a:pPr>
            <a:r>
              <a:rPr b="1" lang="en-US">
                <a:solidFill>
                  <a:srgbClr val="980000"/>
                </a:solidFill>
                <a:latin typeface="Helvetica Neue"/>
                <a:ea typeface="Helvetica Neue"/>
                <a:cs typeface="Helvetica Neue"/>
                <a:sym typeface="Helvetica Neue"/>
              </a:rPr>
              <a:t>Baseline Models</a:t>
            </a:r>
            <a:endParaRPr b="1">
              <a:solidFill>
                <a:srgbClr val="980000"/>
              </a:solidFill>
              <a:latin typeface="Helvetica Neue"/>
              <a:ea typeface="Helvetica Neue"/>
              <a:cs typeface="Helvetica Neue"/>
              <a:sym typeface="Helvetica Neue"/>
            </a:endParaRPr>
          </a:p>
        </p:txBody>
      </p:sp>
      <p:sp>
        <p:nvSpPr>
          <p:cNvPr id="339" name="Google Shape;339;g2afab0c40e6_1_16"/>
          <p:cNvSpPr/>
          <p:nvPr/>
        </p:nvSpPr>
        <p:spPr>
          <a:xfrm>
            <a:off x="3500875" y="2791797"/>
            <a:ext cx="97800" cy="27009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cxnSp>
        <p:nvCxnSpPr>
          <p:cNvPr id="340" name="Google Shape;340;g2afab0c40e6_1_16"/>
          <p:cNvCxnSpPr/>
          <p:nvPr/>
        </p:nvCxnSpPr>
        <p:spPr>
          <a:xfrm>
            <a:off x="2614725" y="2995347"/>
            <a:ext cx="1016700" cy="887700"/>
          </a:xfrm>
          <a:prstGeom prst="curvedConnector3">
            <a:avLst>
              <a:gd fmla="val 50000" name="adj1"/>
            </a:avLst>
          </a:prstGeom>
          <a:noFill/>
          <a:ln cap="flat" cmpd="sng" w="9525">
            <a:solidFill>
              <a:srgbClr val="3C78D8"/>
            </a:solidFill>
            <a:prstDash val="solid"/>
            <a:round/>
            <a:headEnd len="med" w="med" type="oval"/>
            <a:tailEnd len="med" w="med" type="none"/>
          </a:ln>
        </p:spPr>
      </p:cxnSp>
      <p:cxnSp>
        <p:nvCxnSpPr>
          <p:cNvPr id="341" name="Google Shape;341;g2afab0c40e6_1_16"/>
          <p:cNvCxnSpPr/>
          <p:nvPr/>
        </p:nvCxnSpPr>
        <p:spPr>
          <a:xfrm flipH="1">
            <a:off x="2614850" y="4417647"/>
            <a:ext cx="1016700" cy="882900"/>
          </a:xfrm>
          <a:prstGeom prst="curvedConnector3">
            <a:avLst>
              <a:gd fmla="val 50000" name="adj1"/>
            </a:avLst>
          </a:prstGeom>
          <a:noFill/>
          <a:ln cap="flat" cmpd="sng" w="9525">
            <a:solidFill>
              <a:srgbClr val="3C78D8"/>
            </a:solidFill>
            <a:prstDash val="solid"/>
            <a:round/>
            <a:headEnd len="med" w="med" type="none"/>
            <a:tailEnd len="med" w="med" type="oval"/>
          </a:ln>
        </p:spPr>
      </p:cxnSp>
      <p:cxnSp>
        <p:nvCxnSpPr>
          <p:cNvPr id="342" name="Google Shape;342;g2afab0c40e6_1_16"/>
          <p:cNvCxnSpPr>
            <a:stCxn id="334" idx="3"/>
            <a:endCxn id="339" idx="1"/>
          </p:cNvCxnSpPr>
          <p:nvPr/>
        </p:nvCxnSpPr>
        <p:spPr>
          <a:xfrm>
            <a:off x="2609475" y="3579972"/>
            <a:ext cx="891300" cy="562200"/>
          </a:xfrm>
          <a:prstGeom prst="curvedConnector3">
            <a:avLst>
              <a:gd fmla="val 50006" name="adj1"/>
            </a:avLst>
          </a:prstGeom>
          <a:noFill/>
          <a:ln cap="flat" cmpd="sng" w="9525">
            <a:solidFill>
              <a:srgbClr val="3C78D8"/>
            </a:solidFill>
            <a:prstDash val="solid"/>
            <a:round/>
            <a:headEnd len="med" w="med" type="oval"/>
            <a:tailEnd len="med" w="med" type="none"/>
          </a:ln>
        </p:spPr>
      </p:cxnSp>
      <p:cxnSp>
        <p:nvCxnSpPr>
          <p:cNvPr id="343" name="Google Shape;343;g2afab0c40e6_1_16"/>
          <p:cNvCxnSpPr>
            <a:stCxn id="335" idx="3"/>
            <a:endCxn id="339" idx="1"/>
          </p:cNvCxnSpPr>
          <p:nvPr/>
        </p:nvCxnSpPr>
        <p:spPr>
          <a:xfrm>
            <a:off x="2609475" y="4142247"/>
            <a:ext cx="891300" cy="600"/>
          </a:xfrm>
          <a:prstGeom prst="curvedConnector3">
            <a:avLst>
              <a:gd fmla="val 50006" name="adj1"/>
            </a:avLst>
          </a:prstGeom>
          <a:noFill/>
          <a:ln cap="flat" cmpd="sng" w="9525">
            <a:solidFill>
              <a:srgbClr val="3C78D8"/>
            </a:solidFill>
            <a:prstDash val="solid"/>
            <a:round/>
            <a:headEnd len="med" w="med" type="oval"/>
            <a:tailEnd len="med" w="med" type="none"/>
          </a:ln>
        </p:spPr>
      </p:cxnSp>
      <p:cxnSp>
        <p:nvCxnSpPr>
          <p:cNvPr id="344" name="Google Shape;344;g2afab0c40e6_1_16"/>
          <p:cNvCxnSpPr>
            <a:stCxn id="336" idx="3"/>
            <a:endCxn id="339" idx="1"/>
          </p:cNvCxnSpPr>
          <p:nvPr/>
        </p:nvCxnSpPr>
        <p:spPr>
          <a:xfrm flipH="1" rot="10800000">
            <a:off x="2609475" y="4142322"/>
            <a:ext cx="891300" cy="562200"/>
          </a:xfrm>
          <a:prstGeom prst="curvedConnector3">
            <a:avLst>
              <a:gd fmla="val 50006" name="adj1"/>
            </a:avLst>
          </a:prstGeom>
          <a:noFill/>
          <a:ln cap="flat" cmpd="sng" w="9525">
            <a:solidFill>
              <a:srgbClr val="3C78D8"/>
            </a:solidFill>
            <a:prstDash val="solid"/>
            <a:round/>
            <a:headEnd len="med" w="med" type="oval"/>
            <a:tailEnd len="med" w="med" type="none"/>
          </a:ln>
        </p:spPr>
      </p:cxnSp>
      <p:sp>
        <p:nvSpPr>
          <p:cNvPr id="345" name="Google Shape;345;g2afab0c40e6_1_16"/>
          <p:cNvSpPr/>
          <p:nvPr/>
        </p:nvSpPr>
        <p:spPr>
          <a:xfrm>
            <a:off x="3598675" y="2791797"/>
            <a:ext cx="1176900" cy="2700900"/>
          </a:xfrm>
          <a:prstGeom prst="rect">
            <a:avLst/>
          </a:prstGeom>
          <a:solidFill>
            <a:srgbClr val="CFE2F3"/>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1200">
                <a:latin typeface="Helvetica Neue"/>
                <a:ea typeface="Helvetica Neue"/>
                <a:cs typeface="Helvetica Neue"/>
                <a:sym typeface="Helvetica Neue"/>
              </a:rPr>
              <a:t>Ensuring each model is optimized </a:t>
            </a:r>
            <a:r>
              <a:rPr b="1" lang="en-US" sz="1200">
                <a:latin typeface="Helvetica Neue"/>
                <a:ea typeface="Helvetica Neue"/>
                <a:cs typeface="Helvetica Neue"/>
                <a:sym typeface="Helvetica Neue"/>
              </a:rPr>
              <a:t>independently</a:t>
            </a:r>
            <a:r>
              <a:rPr lang="en-US" sz="1200">
                <a:latin typeface="Helvetica Neue"/>
                <a:ea typeface="Helvetica Neue"/>
                <a:cs typeface="Helvetica Neue"/>
                <a:sym typeface="Helvetica Neue"/>
              </a:rPr>
              <a:t> for </a:t>
            </a:r>
            <a:r>
              <a:rPr b="1" lang="en-US" sz="1200">
                <a:latin typeface="Helvetica Neue"/>
                <a:ea typeface="Helvetica Neue"/>
                <a:cs typeface="Helvetica Neue"/>
                <a:sym typeface="Helvetica Neue"/>
              </a:rPr>
              <a:t>predictive performance (F2)</a:t>
            </a:r>
            <a:endParaRPr b="1" sz="1200">
              <a:latin typeface="Helvetica Neue"/>
              <a:ea typeface="Helvetica Neue"/>
              <a:cs typeface="Helvetica Neue"/>
              <a:sym typeface="Helvetica Neue"/>
            </a:endParaRPr>
          </a:p>
        </p:txBody>
      </p:sp>
      <p:sp>
        <p:nvSpPr>
          <p:cNvPr id="346" name="Google Shape;346;g2afab0c40e6_1_16"/>
          <p:cNvSpPr/>
          <p:nvPr/>
        </p:nvSpPr>
        <p:spPr>
          <a:xfrm>
            <a:off x="2818769" y="2380838"/>
            <a:ext cx="2581200" cy="291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Clr>
                <a:schemeClr val="dk1"/>
              </a:buClr>
              <a:buSzPts val="2400"/>
              <a:buFont typeface="Arial"/>
              <a:buNone/>
            </a:pPr>
            <a:r>
              <a:rPr b="1" lang="en-US">
                <a:solidFill>
                  <a:srgbClr val="980000"/>
                </a:solidFill>
                <a:latin typeface="Helvetica Neue"/>
                <a:ea typeface="Helvetica Neue"/>
                <a:cs typeface="Helvetica Neue"/>
                <a:sym typeface="Helvetica Neue"/>
              </a:rPr>
              <a:t>Hyperparameter Tuning</a:t>
            </a:r>
            <a:endParaRPr b="1">
              <a:solidFill>
                <a:srgbClr val="980000"/>
              </a:solidFill>
              <a:latin typeface="Helvetica Neue"/>
              <a:ea typeface="Helvetica Neue"/>
              <a:cs typeface="Helvetica Neue"/>
              <a:sym typeface="Helvetica Neue"/>
            </a:endParaRPr>
          </a:p>
        </p:txBody>
      </p:sp>
      <p:sp>
        <p:nvSpPr>
          <p:cNvPr id="347" name="Google Shape;347;g2afab0c40e6_1_16"/>
          <p:cNvSpPr/>
          <p:nvPr/>
        </p:nvSpPr>
        <p:spPr>
          <a:xfrm>
            <a:off x="5451325" y="2792097"/>
            <a:ext cx="97800" cy="2700900"/>
          </a:xfrm>
          <a:prstGeom prst="rect">
            <a:avLst/>
          </a:prstGeom>
          <a:solidFill>
            <a:srgbClr val="A64D7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348" name="Google Shape;348;g2afab0c40e6_1_16"/>
          <p:cNvSpPr/>
          <p:nvPr/>
        </p:nvSpPr>
        <p:spPr>
          <a:xfrm>
            <a:off x="5549175" y="2791797"/>
            <a:ext cx="1176900" cy="2700900"/>
          </a:xfrm>
          <a:prstGeom prst="rect">
            <a:avLst/>
          </a:prstGeom>
          <a:solidFill>
            <a:srgbClr val="D9D2E9"/>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1200">
                <a:latin typeface="Helvetica Neue"/>
                <a:ea typeface="Helvetica Neue"/>
                <a:cs typeface="Helvetica Neue"/>
                <a:sym typeface="Helvetica Neue"/>
              </a:rPr>
              <a:t>Adjusting </a:t>
            </a:r>
            <a:r>
              <a:rPr b="1" lang="en-US" sz="1200">
                <a:latin typeface="Helvetica Neue"/>
                <a:ea typeface="Helvetica Neue"/>
                <a:cs typeface="Helvetica Neue"/>
                <a:sym typeface="Helvetica Neue"/>
              </a:rPr>
              <a:t>probability outputs</a:t>
            </a:r>
            <a:r>
              <a:rPr lang="en-US" sz="1200">
                <a:latin typeface="Helvetica Neue"/>
                <a:ea typeface="Helvetica Neue"/>
                <a:cs typeface="Helvetica Neue"/>
                <a:sym typeface="Helvetica Neue"/>
              </a:rPr>
              <a:t> so they align with </a:t>
            </a:r>
            <a:r>
              <a:rPr b="1" lang="en-US" sz="1200">
                <a:latin typeface="Helvetica Neue"/>
                <a:ea typeface="Helvetica Neue"/>
                <a:cs typeface="Helvetica Neue"/>
                <a:sym typeface="Helvetica Neue"/>
              </a:rPr>
              <a:t>actual readmission rates</a:t>
            </a:r>
            <a:endParaRPr b="1" sz="1200">
              <a:latin typeface="Helvetica Neue"/>
              <a:ea typeface="Helvetica Neue"/>
              <a:cs typeface="Helvetica Neue"/>
              <a:sym typeface="Helvetica Neue"/>
            </a:endParaRPr>
          </a:p>
        </p:txBody>
      </p:sp>
      <p:cxnSp>
        <p:nvCxnSpPr>
          <p:cNvPr id="349" name="Google Shape;349;g2afab0c40e6_1_16"/>
          <p:cNvCxnSpPr>
            <a:stCxn id="345" idx="3"/>
            <a:endCxn id="347" idx="1"/>
          </p:cNvCxnSpPr>
          <p:nvPr/>
        </p:nvCxnSpPr>
        <p:spPr>
          <a:xfrm>
            <a:off x="4775575" y="4142247"/>
            <a:ext cx="675900" cy="300"/>
          </a:xfrm>
          <a:prstGeom prst="straightConnector1">
            <a:avLst/>
          </a:prstGeom>
          <a:noFill/>
          <a:ln cap="flat" cmpd="sng" w="9525">
            <a:solidFill>
              <a:srgbClr val="A64D79"/>
            </a:solidFill>
            <a:prstDash val="solid"/>
            <a:round/>
            <a:headEnd len="med" w="med" type="oval"/>
            <a:tailEnd len="med" w="med" type="triangle"/>
          </a:ln>
        </p:spPr>
      </p:cxnSp>
      <p:sp>
        <p:nvSpPr>
          <p:cNvPr id="350" name="Google Shape;350;g2afab0c40e6_1_16"/>
          <p:cNvSpPr/>
          <p:nvPr/>
        </p:nvSpPr>
        <p:spPr>
          <a:xfrm>
            <a:off x="7499675" y="2791797"/>
            <a:ext cx="97800" cy="2700900"/>
          </a:xfrm>
          <a:prstGeom prst="rect">
            <a:avLst/>
          </a:prstGeom>
          <a:solidFill>
            <a:srgbClr val="FFD3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351" name="Google Shape;351;g2afab0c40e6_1_16"/>
          <p:cNvSpPr/>
          <p:nvPr/>
        </p:nvSpPr>
        <p:spPr>
          <a:xfrm>
            <a:off x="7597475" y="2791797"/>
            <a:ext cx="1176900" cy="2700900"/>
          </a:xfrm>
          <a:prstGeom prst="rect">
            <a:avLst/>
          </a:prstGeom>
          <a:solidFill>
            <a:srgbClr val="FFF2CC"/>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1200">
                <a:latin typeface="Helvetica Neue"/>
                <a:ea typeface="Helvetica Neue"/>
                <a:cs typeface="Helvetica Neue"/>
                <a:sym typeface="Helvetica Neue"/>
              </a:rPr>
              <a:t>Selecting decision thresholds to </a:t>
            </a:r>
            <a:r>
              <a:rPr b="1" lang="en-US" sz="1200">
                <a:latin typeface="Helvetica Neue"/>
                <a:ea typeface="Helvetica Neue"/>
                <a:cs typeface="Helvetica Neue"/>
                <a:sym typeface="Helvetica Neue"/>
              </a:rPr>
              <a:t>optimize cost </a:t>
            </a:r>
            <a:r>
              <a:rPr b="1" lang="en-US" sz="1200">
                <a:latin typeface="Helvetica Neue"/>
                <a:ea typeface="Helvetica Neue"/>
                <a:cs typeface="Helvetica Neue"/>
                <a:sym typeface="Helvetica Neue"/>
              </a:rPr>
              <a:t>effectiveness</a:t>
            </a:r>
            <a:r>
              <a:rPr lang="en-US" sz="1200">
                <a:latin typeface="Helvetica Neue"/>
                <a:ea typeface="Helvetica Neue"/>
                <a:cs typeface="Helvetica Neue"/>
                <a:sym typeface="Helvetica Neue"/>
              </a:rPr>
              <a:t> in </a:t>
            </a:r>
            <a:r>
              <a:rPr lang="en-US" sz="1200" u="sng">
                <a:latin typeface="Helvetica Neue"/>
                <a:ea typeface="Helvetica Neue"/>
                <a:cs typeface="Helvetica Neue"/>
                <a:sym typeface="Helvetica Neue"/>
              </a:rPr>
              <a:t>readmission reduction</a:t>
            </a:r>
            <a:endParaRPr b="1" sz="1200" u="sng">
              <a:latin typeface="Helvetica Neue"/>
              <a:ea typeface="Helvetica Neue"/>
              <a:cs typeface="Helvetica Neue"/>
              <a:sym typeface="Helvetica Neue"/>
            </a:endParaRPr>
          </a:p>
        </p:txBody>
      </p:sp>
      <p:cxnSp>
        <p:nvCxnSpPr>
          <p:cNvPr id="352" name="Google Shape;352;g2afab0c40e6_1_16"/>
          <p:cNvCxnSpPr>
            <a:stCxn id="348" idx="3"/>
            <a:endCxn id="350" idx="1"/>
          </p:cNvCxnSpPr>
          <p:nvPr/>
        </p:nvCxnSpPr>
        <p:spPr>
          <a:xfrm>
            <a:off x="6726075" y="4142247"/>
            <a:ext cx="773700" cy="0"/>
          </a:xfrm>
          <a:prstGeom prst="straightConnector1">
            <a:avLst/>
          </a:prstGeom>
          <a:noFill/>
          <a:ln cap="flat" cmpd="sng" w="9525">
            <a:solidFill>
              <a:srgbClr val="F1C232"/>
            </a:solidFill>
            <a:prstDash val="solid"/>
            <a:round/>
            <a:headEnd len="med" w="med" type="oval"/>
            <a:tailEnd len="med" w="med" type="triangle"/>
          </a:ln>
        </p:spPr>
      </p:cxnSp>
      <p:sp>
        <p:nvSpPr>
          <p:cNvPr id="353" name="Google Shape;353;g2afab0c40e6_1_16"/>
          <p:cNvSpPr/>
          <p:nvPr/>
        </p:nvSpPr>
        <p:spPr>
          <a:xfrm>
            <a:off x="9308400" y="3354072"/>
            <a:ext cx="2429700" cy="4518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1"/>
                </a:solidFill>
                <a:latin typeface="Helvetica Neue"/>
                <a:ea typeface="Helvetica Neue"/>
                <a:cs typeface="Helvetica Neue"/>
                <a:sym typeface="Helvetica Neue"/>
              </a:rPr>
              <a:t>XGBoost (SMOTE)</a:t>
            </a:r>
            <a:endParaRPr>
              <a:latin typeface="Helvetica Neue"/>
              <a:ea typeface="Helvetica Neue"/>
              <a:cs typeface="Helvetica Neue"/>
              <a:sym typeface="Helvetica Neue"/>
            </a:endParaRPr>
          </a:p>
        </p:txBody>
      </p:sp>
      <p:sp>
        <p:nvSpPr>
          <p:cNvPr id="354" name="Google Shape;354;g2afab0c40e6_1_16"/>
          <p:cNvSpPr/>
          <p:nvPr/>
        </p:nvSpPr>
        <p:spPr>
          <a:xfrm>
            <a:off x="9308400" y="3916347"/>
            <a:ext cx="2429700" cy="4518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latin typeface="Helvetica Neue"/>
                <a:ea typeface="Helvetica Neue"/>
                <a:cs typeface="Helvetica Neue"/>
                <a:sym typeface="Helvetica Neue"/>
              </a:rPr>
              <a:t>XGBoost (Class Weights)</a:t>
            </a:r>
            <a:endParaRPr b="1">
              <a:latin typeface="Helvetica Neue"/>
              <a:ea typeface="Helvetica Neue"/>
              <a:cs typeface="Helvetica Neue"/>
              <a:sym typeface="Helvetica Neue"/>
            </a:endParaRPr>
          </a:p>
        </p:txBody>
      </p:sp>
      <p:sp>
        <p:nvSpPr>
          <p:cNvPr id="355" name="Google Shape;355;g2afab0c40e6_1_16"/>
          <p:cNvSpPr/>
          <p:nvPr/>
        </p:nvSpPr>
        <p:spPr>
          <a:xfrm>
            <a:off x="9308400" y="4478622"/>
            <a:ext cx="2429700" cy="4518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latin typeface="Helvetica Neue"/>
                <a:ea typeface="Helvetica Neue"/>
                <a:cs typeface="Helvetica Neue"/>
                <a:sym typeface="Helvetica Neue"/>
              </a:rPr>
              <a:t>CatBoost (Class Weights)</a:t>
            </a:r>
            <a:endParaRPr b="1">
              <a:latin typeface="Helvetica Neue"/>
              <a:ea typeface="Helvetica Neue"/>
              <a:cs typeface="Helvetica Neue"/>
              <a:sym typeface="Helvetica Neue"/>
            </a:endParaRPr>
          </a:p>
        </p:txBody>
      </p:sp>
      <p:cxnSp>
        <p:nvCxnSpPr>
          <p:cNvPr id="356" name="Google Shape;356;g2afab0c40e6_1_16"/>
          <p:cNvCxnSpPr>
            <a:stCxn id="351" idx="3"/>
            <a:endCxn id="353" idx="1"/>
          </p:cNvCxnSpPr>
          <p:nvPr/>
        </p:nvCxnSpPr>
        <p:spPr>
          <a:xfrm flipH="1" rot="10800000">
            <a:off x="8774375" y="3580047"/>
            <a:ext cx="534000" cy="562200"/>
          </a:xfrm>
          <a:prstGeom prst="curvedConnector3">
            <a:avLst>
              <a:gd fmla="val 50002" name="adj1"/>
            </a:avLst>
          </a:prstGeom>
          <a:noFill/>
          <a:ln cap="flat" cmpd="sng" w="9525">
            <a:solidFill>
              <a:srgbClr val="6AA84F"/>
            </a:solidFill>
            <a:prstDash val="solid"/>
            <a:round/>
            <a:headEnd len="med" w="med" type="none"/>
            <a:tailEnd len="med" w="med" type="oval"/>
          </a:ln>
        </p:spPr>
      </p:cxnSp>
      <p:cxnSp>
        <p:nvCxnSpPr>
          <p:cNvPr id="357" name="Google Shape;357;g2afab0c40e6_1_16"/>
          <p:cNvCxnSpPr>
            <a:stCxn id="355" idx="1"/>
            <a:endCxn id="351" idx="3"/>
          </p:cNvCxnSpPr>
          <p:nvPr/>
        </p:nvCxnSpPr>
        <p:spPr>
          <a:xfrm rot="10800000">
            <a:off x="8774400" y="4142322"/>
            <a:ext cx="534000" cy="562200"/>
          </a:xfrm>
          <a:prstGeom prst="curvedConnector3">
            <a:avLst>
              <a:gd fmla="val 50002" name="adj1"/>
            </a:avLst>
          </a:prstGeom>
          <a:noFill/>
          <a:ln cap="flat" cmpd="sng" w="9525">
            <a:solidFill>
              <a:srgbClr val="6AA84F"/>
            </a:solidFill>
            <a:prstDash val="solid"/>
            <a:round/>
            <a:headEnd len="med" w="med" type="oval"/>
            <a:tailEnd len="med" w="med" type="none"/>
          </a:ln>
        </p:spPr>
      </p:cxnSp>
      <p:cxnSp>
        <p:nvCxnSpPr>
          <p:cNvPr id="358" name="Google Shape;358;g2afab0c40e6_1_16"/>
          <p:cNvCxnSpPr>
            <a:stCxn id="351" idx="3"/>
            <a:endCxn id="354" idx="1"/>
          </p:cNvCxnSpPr>
          <p:nvPr/>
        </p:nvCxnSpPr>
        <p:spPr>
          <a:xfrm>
            <a:off x="8774375" y="4142247"/>
            <a:ext cx="534000" cy="600"/>
          </a:xfrm>
          <a:prstGeom prst="curvedConnector3">
            <a:avLst>
              <a:gd fmla="val 50002" name="adj1"/>
            </a:avLst>
          </a:prstGeom>
          <a:noFill/>
          <a:ln cap="flat" cmpd="sng" w="9525">
            <a:solidFill>
              <a:srgbClr val="6AA84F"/>
            </a:solidFill>
            <a:prstDash val="solid"/>
            <a:round/>
            <a:headEnd len="med" w="med" type="none"/>
            <a:tailEnd len="med" w="med" type="oval"/>
          </a:ln>
        </p:spPr>
      </p:cxnSp>
      <p:sp>
        <p:nvSpPr>
          <p:cNvPr id="359" name="Google Shape;359;g2afab0c40e6_1_16"/>
          <p:cNvSpPr/>
          <p:nvPr/>
        </p:nvSpPr>
        <p:spPr>
          <a:xfrm>
            <a:off x="606675" y="1513047"/>
            <a:ext cx="4168800" cy="783900"/>
          </a:xfrm>
          <a:prstGeom prst="homePlate">
            <a:avLst>
              <a:gd fmla="val 50000" name="adj"/>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latin typeface="Helvetica Neue"/>
                <a:ea typeface="Helvetica Neue"/>
                <a:cs typeface="Helvetica Neue"/>
                <a:sym typeface="Helvetica Neue"/>
              </a:rPr>
              <a:t>Hyperparameter tuning per model iteration</a:t>
            </a:r>
            <a:endParaRPr b="1">
              <a:latin typeface="Helvetica Neue"/>
              <a:ea typeface="Helvetica Neue"/>
              <a:cs typeface="Helvetica Neue"/>
              <a:sym typeface="Helvetica Neue"/>
            </a:endParaRPr>
          </a:p>
        </p:txBody>
      </p:sp>
      <p:sp>
        <p:nvSpPr>
          <p:cNvPr id="360" name="Google Shape;360;g2afab0c40e6_1_16"/>
          <p:cNvSpPr/>
          <p:nvPr/>
        </p:nvSpPr>
        <p:spPr>
          <a:xfrm>
            <a:off x="4344600" y="1513047"/>
            <a:ext cx="3155100" cy="783900"/>
          </a:xfrm>
          <a:prstGeom prst="chevron">
            <a:avLst>
              <a:gd fmla="val 50000" name="adj"/>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latin typeface="Helvetica Neue"/>
                <a:ea typeface="Helvetica Neue"/>
                <a:cs typeface="Helvetica Neue"/>
                <a:sym typeface="Helvetica Neue"/>
              </a:rPr>
              <a:t>Model calibration to real world probabilities</a:t>
            </a:r>
            <a:endParaRPr b="1">
              <a:latin typeface="Helvetica Neue"/>
              <a:ea typeface="Helvetica Neue"/>
              <a:cs typeface="Helvetica Neue"/>
              <a:sym typeface="Helvetica Neue"/>
            </a:endParaRPr>
          </a:p>
        </p:txBody>
      </p:sp>
      <p:sp>
        <p:nvSpPr>
          <p:cNvPr id="361" name="Google Shape;361;g2afab0c40e6_1_16"/>
          <p:cNvSpPr/>
          <p:nvPr/>
        </p:nvSpPr>
        <p:spPr>
          <a:xfrm>
            <a:off x="7062900" y="1513047"/>
            <a:ext cx="4675200" cy="783900"/>
          </a:xfrm>
          <a:prstGeom prst="chevron">
            <a:avLst>
              <a:gd fmla="val 50000" name="adj"/>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latin typeface="Helvetica Neue"/>
                <a:ea typeface="Helvetica Neue"/>
                <a:cs typeface="Helvetica Neue"/>
                <a:sym typeface="Helvetica Neue"/>
              </a:rPr>
              <a:t>Threshold tuning in accordance with financial assumptions*</a:t>
            </a:r>
            <a:endParaRPr b="1">
              <a:latin typeface="Helvetica Neue"/>
              <a:ea typeface="Helvetica Neue"/>
              <a:cs typeface="Helvetica Neue"/>
              <a:sym typeface="Helvetica Neue"/>
            </a:endParaRPr>
          </a:p>
        </p:txBody>
      </p:sp>
      <p:sp>
        <p:nvSpPr>
          <p:cNvPr id="362" name="Google Shape;362;g2afab0c40e6_1_16"/>
          <p:cNvSpPr/>
          <p:nvPr/>
        </p:nvSpPr>
        <p:spPr>
          <a:xfrm>
            <a:off x="4782269" y="2380988"/>
            <a:ext cx="2581200" cy="291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Clr>
                <a:schemeClr val="dk1"/>
              </a:buClr>
              <a:buSzPts val="2400"/>
              <a:buFont typeface="Arial"/>
              <a:buNone/>
            </a:pPr>
            <a:r>
              <a:rPr b="1" lang="en-US">
                <a:solidFill>
                  <a:srgbClr val="980000"/>
                </a:solidFill>
                <a:latin typeface="Helvetica Neue"/>
                <a:ea typeface="Helvetica Neue"/>
                <a:cs typeface="Helvetica Neue"/>
                <a:sym typeface="Helvetica Neue"/>
              </a:rPr>
              <a:t>Calibration</a:t>
            </a:r>
            <a:endParaRPr b="1">
              <a:solidFill>
                <a:srgbClr val="980000"/>
              </a:solidFill>
              <a:latin typeface="Helvetica Neue"/>
              <a:ea typeface="Helvetica Neue"/>
              <a:cs typeface="Helvetica Neue"/>
              <a:sym typeface="Helvetica Neue"/>
            </a:endParaRPr>
          </a:p>
        </p:txBody>
      </p:sp>
      <p:sp>
        <p:nvSpPr>
          <p:cNvPr id="363" name="Google Shape;363;g2afab0c40e6_1_16"/>
          <p:cNvSpPr/>
          <p:nvPr/>
        </p:nvSpPr>
        <p:spPr>
          <a:xfrm>
            <a:off x="6839850" y="2380838"/>
            <a:ext cx="2581200" cy="291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Clr>
                <a:schemeClr val="dk1"/>
              </a:buClr>
              <a:buSzPts val="2400"/>
              <a:buFont typeface="Arial"/>
              <a:buNone/>
            </a:pPr>
            <a:r>
              <a:rPr b="1" lang="en-US">
                <a:solidFill>
                  <a:srgbClr val="980000"/>
                </a:solidFill>
                <a:latin typeface="Helvetica Neue"/>
                <a:ea typeface="Helvetica Neue"/>
                <a:cs typeface="Helvetica Neue"/>
                <a:sym typeface="Helvetica Neue"/>
              </a:rPr>
              <a:t>Threshold Tuning</a:t>
            </a:r>
            <a:endParaRPr b="1">
              <a:solidFill>
                <a:srgbClr val="980000"/>
              </a:solidFill>
              <a:latin typeface="Helvetica Neue"/>
              <a:ea typeface="Helvetica Neue"/>
              <a:cs typeface="Helvetica Neue"/>
              <a:sym typeface="Helvetica Neue"/>
            </a:endParaRPr>
          </a:p>
        </p:txBody>
      </p:sp>
      <p:sp>
        <p:nvSpPr>
          <p:cNvPr id="364" name="Google Shape;364;g2afab0c40e6_1_16"/>
          <p:cNvSpPr/>
          <p:nvPr/>
        </p:nvSpPr>
        <p:spPr>
          <a:xfrm>
            <a:off x="9232650" y="2399138"/>
            <a:ext cx="2581200" cy="291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Clr>
                <a:schemeClr val="dk1"/>
              </a:buClr>
              <a:buSzPts val="2400"/>
              <a:buFont typeface="Arial"/>
              <a:buNone/>
            </a:pPr>
            <a:r>
              <a:rPr b="1" lang="en-US">
                <a:solidFill>
                  <a:srgbClr val="980000"/>
                </a:solidFill>
                <a:latin typeface="Helvetica Neue"/>
                <a:ea typeface="Helvetica Neue"/>
                <a:cs typeface="Helvetica Neue"/>
                <a:sym typeface="Helvetica Neue"/>
              </a:rPr>
              <a:t>Best Performing Models</a:t>
            </a:r>
            <a:endParaRPr b="1">
              <a:solidFill>
                <a:srgbClr val="980000"/>
              </a:solidFill>
              <a:latin typeface="Helvetica Neue"/>
              <a:ea typeface="Helvetica Neue"/>
              <a:cs typeface="Helvetica Neue"/>
              <a:sym typeface="Helvetica Neue"/>
            </a:endParaRPr>
          </a:p>
        </p:txBody>
      </p:sp>
      <p:sp>
        <p:nvSpPr>
          <p:cNvPr id="365" name="Google Shape;365;g2afab0c40e6_1_16"/>
          <p:cNvSpPr/>
          <p:nvPr/>
        </p:nvSpPr>
        <p:spPr>
          <a:xfrm>
            <a:off x="9232650" y="2735697"/>
            <a:ext cx="2505600" cy="562200"/>
          </a:xfrm>
          <a:prstGeom prst="rect">
            <a:avLst/>
          </a:prstGeom>
          <a:noFill/>
          <a:ln>
            <a:noFill/>
          </a:ln>
        </p:spPr>
        <p:txBody>
          <a:bodyPr anchorCtr="0" anchor="ctr" bIns="91425" lIns="91425" spcFirstLastPara="1" rIns="91425" wrap="square" tIns="91425">
            <a:noAutofit/>
          </a:bodyPr>
          <a:lstStyle/>
          <a:p>
            <a:pPr indent="-304800" lvl="0" marL="285750" rtl="0" algn="l">
              <a:lnSpc>
                <a:spcPct val="115000"/>
              </a:lnSpc>
              <a:spcBef>
                <a:spcPts val="1000"/>
              </a:spcBef>
              <a:spcAft>
                <a:spcPts val="0"/>
              </a:spcAft>
              <a:buClr>
                <a:schemeClr val="dk1"/>
              </a:buClr>
              <a:buSzPts val="1200"/>
              <a:buFont typeface="Helvetica Neue"/>
              <a:buChar char="●"/>
            </a:pPr>
            <a:r>
              <a:rPr b="1" lang="en-US" sz="1200">
                <a:solidFill>
                  <a:schemeClr val="dk1"/>
                </a:solidFill>
                <a:latin typeface="Helvetica Neue"/>
                <a:ea typeface="Helvetica Neue"/>
                <a:cs typeface="Helvetica Neue"/>
                <a:sym typeface="Helvetica Neue"/>
              </a:rPr>
              <a:t>F2 Optimization</a:t>
            </a:r>
            <a:endParaRPr b="1" sz="1200">
              <a:solidFill>
                <a:schemeClr val="dk1"/>
              </a:solidFill>
              <a:latin typeface="Helvetica Neue"/>
              <a:ea typeface="Helvetica Neue"/>
              <a:cs typeface="Helvetica Neue"/>
              <a:sym typeface="Helvetica Neue"/>
            </a:endParaRPr>
          </a:p>
          <a:p>
            <a:pPr indent="-304800" lvl="0" marL="285750" marR="0" rtl="0" algn="l">
              <a:lnSpc>
                <a:spcPct val="115000"/>
              </a:lnSpc>
              <a:spcBef>
                <a:spcPts val="0"/>
              </a:spcBef>
              <a:spcAft>
                <a:spcPts val="0"/>
              </a:spcAft>
              <a:buClr>
                <a:schemeClr val="dk1"/>
              </a:buClr>
              <a:buSzPts val="1200"/>
              <a:buFont typeface="Helvetica Neue"/>
              <a:buChar char="●"/>
            </a:pPr>
            <a:r>
              <a:rPr b="1" lang="en-US" sz="1200">
                <a:solidFill>
                  <a:schemeClr val="dk1"/>
                </a:solidFill>
                <a:latin typeface="Helvetica Neue"/>
                <a:ea typeface="Helvetica Neue"/>
                <a:cs typeface="Helvetica Neue"/>
                <a:sym typeface="Helvetica Neue"/>
              </a:rPr>
              <a:t>Best Financial Performance</a:t>
            </a:r>
            <a:endParaRPr b="1" sz="1200">
              <a:solidFill>
                <a:schemeClr val="dk1"/>
              </a:solidFill>
              <a:latin typeface="Helvetica Neue"/>
              <a:ea typeface="Helvetica Neue"/>
              <a:cs typeface="Helvetica Neue"/>
              <a:sym typeface="Helvetica Neue"/>
            </a:endParaRPr>
          </a:p>
        </p:txBody>
      </p:sp>
      <p:cxnSp>
        <p:nvCxnSpPr>
          <p:cNvPr id="366" name="Google Shape;366;g2afab0c40e6_1_16"/>
          <p:cNvCxnSpPr/>
          <p:nvPr/>
        </p:nvCxnSpPr>
        <p:spPr>
          <a:xfrm>
            <a:off x="606675" y="2694645"/>
            <a:ext cx="11207100" cy="18300"/>
          </a:xfrm>
          <a:prstGeom prst="straightConnector1">
            <a:avLst/>
          </a:prstGeom>
          <a:noFill/>
          <a:ln cap="flat" cmpd="sng" w="28575">
            <a:solidFill>
              <a:srgbClr val="EFEFEF"/>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g3333f4f2061_4_23"/>
          <p:cNvSpPr txBox="1"/>
          <p:nvPr>
            <p:ph type="title"/>
          </p:nvPr>
        </p:nvSpPr>
        <p:spPr>
          <a:xfrm>
            <a:off x="838200" y="0"/>
            <a:ext cx="10515600" cy="11916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a:t>Tuning our Models for Predicting Readmission</a:t>
            </a:r>
            <a:endParaRPr/>
          </a:p>
        </p:txBody>
      </p:sp>
      <p:sp>
        <p:nvSpPr>
          <p:cNvPr id="372" name="Google Shape;372;g3333f4f2061_4_23"/>
          <p:cNvSpPr txBox="1"/>
          <p:nvPr>
            <p:ph idx="1" type="body"/>
          </p:nvPr>
        </p:nvSpPr>
        <p:spPr>
          <a:xfrm>
            <a:off x="838200" y="7299625"/>
            <a:ext cx="10417500" cy="4602000"/>
          </a:xfrm>
          <a:prstGeom prst="rect">
            <a:avLst/>
          </a:prstGeom>
        </p:spPr>
        <p:txBody>
          <a:bodyPr anchorCtr="0" anchor="t" bIns="45700" lIns="0" spcFirstLastPara="1" rIns="0" wrap="square" tIns="45700">
            <a:noAutofit/>
          </a:bodyPr>
          <a:lstStyle/>
          <a:p>
            <a:pPr indent="0" lvl="0" marL="0" rtl="0" algn="l">
              <a:spcBef>
                <a:spcPts val="1000"/>
              </a:spcBef>
              <a:spcAft>
                <a:spcPts val="0"/>
              </a:spcAft>
              <a:buNone/>
            </a:pPr>
            <a:r>
              <a:rPr b="1" lang="en-US" sz="1600">
                <a:solidFill>
                  <a:schemeClr val="dk1"/>
                </a:solidFill>
              </a:rPr>
              <a:t>Hyperparameter</a:t>
            </a:r>
            <a:r>
              <a:rPr b="1" lang="en-US" sz="1600">
                <a:solidFill>
                  <a:schemeClr val="dk1"/>
                </a:solidFill>
              </a:rPr>
              <a:t> Tuning</a:t>
            </a:r>
            <a:endParaRPr b="1" sz="1600">
              <a:solidFill>
                <a:schemeClr val="dk1"/>
              </a:solidFill>
            </a:endParaRPr>
          </a:p>
          <a:p>
            <a:pPr indent="0" lvl="0" marL="0" rtl="0" algn="l">
              <a:spcBef>
                <a:spcPts val="1000"/>
              </a:spcBef>
              <a:spcAft>
                <a:spcPts val="0"/>
              </a:spcAft>
              <a:buNone/>
            </a:pPr>
            <a:r>
              <a:rPr b="1" lang="en-US" sz="1600">
                <a:solidFill>
                  <a:schemeClr val="dk1"/>
                </a:solidFill>
              </a:rPr>
              <a:t>Goal: </a:t>
            </a:r>
            <a:r>
              <a:rPr lang="en-US" sz="1600">
                <a:solidFill>
                  <a:schemeClr val="dk1"/>
                </a:solidFill>
              </a:rPr>
              <a:t>Hyperparameters</a:t>
            </a:r>
            <a:endParaRPr sz="1600">
              <a:solidFill>
                <a:schemeClr val="dk1"/>
              </a:solidFill>
            </a:endParaRPr>
          </a:p>
          <a:p>
            <a:pPr indent="-330200" lvl="0" marL="457200" rtl="0" algn="l">
              <a:spcBef>
                <a:spcPts val="1000"/>
              </a:spcBef>
              <a:spcAft>
                <a:spcPts val="0"/>
              </a:spcAft>
              <a:buClr>
                <a:schemeClr val="dk1"/>
              </a:buClr>
              <a:buSzPts val="1600"/>
              <a:buChar char="•"/>
            </a:pPr>
            <a:r>
              <a:rPr lang="en-US" sz="1600">
                <a:solidFill>
                  <a:schemeClr val="dk1"/>
                </a:solidFill>
              </a:rPr>
              <a:t>Learning rate → controls how quickly models adapt to errors</a:t>
            </a:r>
            <a:endParaRPr sz="1600">
              <a:solidFill>
                <a:schemeClr val="dk1"/>
              </a:solidFill>
            </a:endParaRPr>
          </a:p>
          <a:p>
            <a:pPr indent="-330200" lvl="0" marL="457200" rtl="0" algn="l">
              <a:spcBef>
                <a:spcPts val="0"/>
              </a:spcBef>
              <a:spcAft>
                <a:spcPts val="0"/>
              </a:spcAft>
              <a:buClr>
                <a:schemeClr val="dk1"/>
              </a:buClr>
              <a:buSzPts val="1600"/>
              <a:buChar char="•"/>
            </a:pPr>
            <a:r>
              <a:rPr lang="en-US" sz="1600">
                <a:solidFill>
                  <a:schemeClr val="dk1"/>
                </a:solidFill>
              </a:rPr>
              <a:t>Tree depth →  controls complexity of individual trees</a:t>
            </a:r>
            <a:endParaRPr sz="1600">
              <a:solidFill>
                <a:schemeClr val="dk1"/>
              </a:solidFill>
            </a:endParaRPr>
          </a:p>
          <a:p>
            <a:pPr indent="-330200" lvl="0" marL="457200" rtl="0" algn="l">
              <a:spcBef>
                <a:spcPts val="0"/>
              </a:spcBef>
              <a:spcAft>
                <a:spcPts val="0"/>
              </a:spcAft>
              <a:buClr>
                <a:schemeClr val="dk1"/>
              </a:buClr>
              <a:buSzPts val="1600"/>
              <a:buChar char="•"/>
            </a:pPr>
            <a:r>
              <a:rPr lang="en-US" sz="1600">
                <a:solidFill>
                  <a:schemeClr val="dk1"/>
                </a:solidFill>
              </a:rPr>
              <a:t>Regularization para</a:t>
            </a:r>
            <a:r>
              <a:rPr lang="en-US" sz="1600">
                <a:solidFill>
                  <a:schemeClr val="dk1"/>
                </a:solidFill>
              </a:rPr>
              <a:t>meters → prevents overfitting</a:t>
            </a:r>
            <a:endParaRPr sz="1600">
              <a:solidFill>
                <a:schemeClr val="dk1"/>
              </a:solidFill>
            </a:endParaRPr>
          </a:p>
          <a:p>
            <a:pPr indent="0" lvl="0" marL="0" rtl="0" algn="l">
              <a:spcBef>
                <a:spcPts val="1000"/>
              </a:spcBef>
              <a:spcAft>
                <a:spcPts val="0"/>
              </a:spcAft>
              <a:buNone/>
            </a:pPr>
            <a:r>
              <a:rPr b="1" lang="en-US" sz="1600">
                <a:solidFill>
                  <a:schemeClr val="dk1"/>
                </a:solidFill>
              </a:rPr>
              <a:t>Outcome: </a:t>
            </a:r>
            <a:r>
              <a:rPr lang="en-US" sz="1600">
                <a:solidFill>
                  <a:schemeClr val="dk1"/>
                </a:solidFill>
              </a:rPr>
              <a:t>Optimized for identifying at-risk patients but doesn’t align with financial outcomes</a:t>
            </a:r>
            <a:endParaRPr sz="1600">
              <a:solidFill>
                <a:schemeClr val="dk1"/>
              </a:solidFill>
            </a:endParaRPr>
          </a:p>
          <a:p>
            <a:pPr indent="0" lvl="0" marL="0" rtl="0" algn="l">
              <a:spcBef>
                <a:spcPts val="1000"/>
              </a:spcBef>
              <a:spcAft>
                <a:spcPts val="0"/>
              </a:spcAft>
              <a:buNone/>
            </a:pPr>
            <a:r>
              <a:t/>
            </a:r>
            <a:endParaRPr sz="1600">
              <a:solidFill>
                <a:schemeClr val="dk1"/>
              </a:solidFill>
            </a:endParaRPr>
          </a:p>
        </p:txBody>
      </p:sp>
      <p:sp>
        <p:nvSpPr>
          <p:cNvPr id="373" name="Google Shape;373;g3333f4f2061_4_23"/>
          <p:cNvSpPr txBox="1"/>
          <p:nvPr>
            <p:ph idx="12" type="sldNum"/>
          </p:nvPr>
        </p:nvSpPr>
        <p:spPr>
          <a:xfrm>
            <a:off x="8610601" y="6459132"/>
            <a:ext cx="34323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en-US"/>
              <a:t>‹#›</a:t>
            </a:fld>
            <a:endParaRPr/>
          </a:p>
        </p:txBody>
      </p:sp>
      <p:grpSp>
        <p:nvGrpSpPr>
          <p:cNvPr id="374" name="Google Shape;374;g3333f4f2061_4_23"/>
          <p:cNvGrpSpPr/>
          <p:nvPr/>
        </p:nvGrpSpPr>
        <p:grpSpPr>
          <a:xfrm>
            <a:off x="762000" y="1564073"/>
            <a:ext cx="3555330" cy="535200"/>
            <a:chOff x="1382050" y="3634300"/>
            <a:chExt cx="3555330" cy="535200"/>
          </a:xfrm>
        </p:grpSpPr>
        <p:sp>
          <p:nvSpPr>
            <p:cNvPr id="375" name="Google Shape;375;g3333f4f2061_4_23"/>
            <p:cNvSpPr/>
            <p:nvPr/>
          </p:nvSpPr>
          <p:spPr>
            <a:xfrm>
              <a:off x="1382050" y="3634300"/>
              <a:ext cx="225000" cy="535200"/>
            </a:xfrm>
            <a:prstGeom prst="rect">
              <a:avLst/>
            </a:prstGeom>
            <a:solidFill>
              <a:srgbClr val="3C78D8"/>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376" name="Google Shape;376;g3333f4f2061_4_23"/>
            <p:cNvSpPr/>
            <p:nvPr/>
          </p:nvSpPr>
          <p:spPr>
            <a:xfrm>
              <a:off x="1607080" y="3634300"/>
              <a:ext cx="3330300" cy="535200"/>
            </a:xfrm>
            <a:prstGeom prst="rect">
              <a:avLst/>
            </a:prstGeom>
            <a:solidFill>
              <a:srgbClr val="CFE2F3"/>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US" sz="1600">
                  <a:latin typeface="Helvetica Neue"/>
                  <a:ea typeface="Helvetica Neue"/>
                  <a:cs typeface="Helvetica Neue"/>
                  <a:sym typeface="Helvetica Neue"/>
                </a:rPr>
                <a:t>Hyperparameter Tuning</a:t>
              </a:r>
              <a:endParaRPr b="1" sz="1600">
                <a:latin typeface="Helvetica Neue"/>
                <a:ea typeface="Helvetica Neue"/>
                <a:cs typeface="Helvetica Neue"/>
                <a:sym typeface="Helvetica Neue"/>
              </a:endParaRPr>
            </a:p>
          </p:txBody>
        </p:sp>
      </p:grpSp>
      <p:sp>
        <p:nvSpPr>
          <p:cNvPr id="377" name="Google Shape;377;g3333f4f2061_4_23"/>
          <p:cNvSpPr/>
          <p:nvPr/>
        </p:nvSpPr>
        <p:spPr>
          <a:xfrm>
            <a:off x="4317325" y="1564073"/>
            <a:ext cx="7114200" cy="535200"/>
          </a:xfrm>
          <a:prstGeom prst="rect">
            <a:avLst/>
          </a:prstGeom>
          <a:no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228600" marR="0" rtl="0" algn="l">
              <a:spcBef>
                <a:spcPts val="0"/>
              </a:spcBef>
              <a:spcAft>
                <a:spcPts val="0"/>
              </a:spcAft>
              <a:buNone/>
            </a:pPr>
            <a:r>
              <a:rPr lang="en-US" sz="1600">
                <a:latin typeface="Helvetica Neue"/>
                <a:ea typeface="Helvetica Neue"/>
                <a:cs typeface="Helvetica Neue"/>
                <a:sym typeface="Helvetica Neue"/>
              </a:rPr>
              <a:t>Maximize F2 Score (favoring recall to prioritize flagging at-risk patients)</a:t>
            </a:r>
            <a:endParaRPr sz="1600">
              <a:latin typeface="Helvetica Neue"/>
              <a:ea typeface="Helvetica Neue"/>
              <a:cs typeface="Helvetica Neue"/>
              <a:sym typeface="Helvetica Neue"/>
            </a:endParaRPr>
          </a:p>
        </p:txBody>
      </p:sp>
      <p:sp>
        <p:nvSpPr>
          <p:cNvPr id="378" name="Google Shape;378;g3333f4f2061_4_23"/>
          <p:cNvSpPr/>
          <p:nvPr/>
        </p:nvSpPr>
        <p:spPr>
          <a:xfrm>
            <a:off x="762000" y="3262964"/>
            <a:ext cx="2002800" cy="291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2400"/>
              <a:buFont typeface="Arial"/>
              <a:buNone/>
            </a:pPr>
            <a:r>
              <a:rPr b="1" lang="en-US" sz="1600">
                <a:solidFill>
                  <a:srgbClr val="980000"/>
                </a:solidFill>
                <a:latin typeface="Helvetica Neue"/>
                <a:ea typeface="Helvetica Neue"/>
                <a:cs typeface="Helvetica Neue"/>
                <a:sym typeface="Helvetica Neue"/>
              </a:rPr>
              <a:t>Parameters</a:t>
            </a:r>
            <a:endParaRPr b="1" sz="1600">
              <a:solidFill>
                <a:srgbClr val="980000"/>
              </a:solidFill>
              <a:latin typeface="Helvetica Neue"/>
              <a:ea typeface="Helvetica Neue"/>
              <a:cs typeface="Helvetica Neue"/>
              <a:sym typeface="Helvetica Neue"/>
            </a:endParaRPr>
          </a:p>
        </p:txBody>
      </p:sp>
      <p:grpSp>
        <p:nvGrpSpPr>
          <p:cNvPr id="379" name="Google Shape;379;g3333f4f2061_4_23"/>
          <p:cNvGrpSpPr/>
          <p:nvPr/>
        </p:nvGrpSpPr>
        <p:grpSpPr>
          <a:xfrm>
            <a:off x="762000" y="3720848"/>
            <a:ext cx="3193800" cy="1173600"/>
            <a:chOff x="1382050" y="3634300"/>
            <a:chExt cx="3193800" cy="1173600"/>
          </a:xfrm>
        </p:grpSpPr>
        <p:sp>
          <p:nvSpPr>
            <p:cNvPr id="380" name="Google Shape;380;g3333f4f2061_4_23"/>
            <p:cNvSpPr/>
            <p:nvPr/>
          </p:nvSpPr>
          <p:spPr>
            <a:xfrm>
              <a:off x="1382050" y="3634300"/>
              <a:ext cx="336300" cy="1173600"/>
            </a:xfrm>
            <a:prstGeom prst="rect">
              <a:avLst/>
            </a:prstGeom>
            <a:solidFill>
              <a:srgbClr val="800000"/>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lt1"/>
                  </a:solidFill>
                  <a:latin typeface="Helvetica Neue"/>
                  <a:ea typeface="Helvetica Neue"/>
                  <a:cs typeface="Helvetica Neue"/>
                  <a:sym typeface="Helvetica Neue"/>
                </a:rPr>
                <a:t>1.</a:t>
              </a:r>
              <a:endParaRPr b="1">
                <a:solidFill>
                  <a:schemeClr val="lt1"/>
                </a:solidFill>
                <a:latin typeface="Helvetica Neue"/>
                <a:ea typeface="Helvetica Neue"/>
                <a:cs typeface="Helvetica Neue"/>
                <a:sym typeface="Helvetica Neue"/>
              </a:endParaRPr>
            </a:p>
          </p:txBody>
        </p:sp>
        <p:sp>
          <p:nvSpPr>
            <p:cNvPr id="381" name="Google Shape;381;g3333f4f2061_4_23"/>
            <p:cNvSpPr/>
            <p:nvPr/>
          </p:nvSpPr>
          <p:spPr>
            <a:xfrm>
              <a:off x="1718350" y="3634300"/>
              <a:ext cx="2857500" cy="1173600"/>
            </a:xfrm>
            <a:prstGeom prst="rect">
              <a:avLst/>
            </a:prstGeom>
            <a:solidFill>
              <a:srgbClr val="F3F3F3"/>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US" sz="1600">
                  <a:latin typeface="Helvetica Neue"/>
                  <a:ea typeface="Helvetica Neue"/>
                  <a:cs typeface="Helvetica Neue"/>
                  <a:sym typeface="Helvetica Neue"/>
                </a:rPr>
                <a:t>Learning rate</a:t>
              </a:r>
              <a:endParaRPr b="1" sz="1600">
                <a:latin typeface="Helvetica Neue"/>
                <a:ea typeface="Helvetica Neue"/>
                <a:cs typeface="Helvetica Neue"/>
                <a:sym typeface="Helvetica Neue"/>
              </a:endParaRPr>
            </a:p>
            <a:p>
              <a:pPr indent="0" lvl="0" marL="0" marR="0" rtl="0" algn="ctr">
                <a:spcBef>
                  <a:spcPts val="0"/>
                </a:spcBef>
                <a:spcAft>
                  <a:spcPts val="0"/>
                </a:spcAft>
                <a:buNone/>
              </a:pPr>
              <a:r>
                <a:rPr lang="en-US" sz="1600">
                  <a:latin typeface="Helvetica Neue"/>
                  <a:ea typeface="Helvetica Neue"/>
                  <a:cs typeface="Helvetica Neue"/>
                  <a:sym typeface="Helvetica Neue"/>
                </a:rPr>
                <a:t>Controls how quickly models adapt to errors</a:t>
              </a:r>
              <a:endParaRPr sz="1600">
                <a:latin typeface="Helvetica Neue"/>
                <a:ea typeface="Helvetica Neue"/>
                <a:cs typeface="Helvetica Neue"/>
                <a:sym typeface="Helvetica Neue"/>
              </a:endParaRPr>
            </a:p>
          </p:txBody>
        </p:sp>
      </p:grpSp>
      <p:grpSp>
        <p:nvGrpSpPr>
          <p:cNvPr id="382" name="Google Shape;382;g3333f4f2061_4_23"/>
          <p:cNvGrpSpPr/>
          <p:nvPr/>
        </p:nvGrpSpPr>
        <p:grpSpPr>
          <a:xfrm>
            <a:off x="4495362" y="3720848"/>
            <a:ext cx="3198300" cy="1173600"/>
            <a:chOff x="1382050" y="3634300"/>
            <a:chExt cx="3198300" cy="1173600"/>
          </a:xfrm>
        </p:grpSpPr>
        <p:sp>
          <p:nvSpPr>
            <p:cNvPr id="383" name="Google Shape;383;g3333f4f2061_4_23"/>
            <p:cNvSpPr/>
            <p:nvPr/>
          </p:nvSpPr>
          <p:spPr>
            <a:xfrm>
              <a:off x="1382050" y="3634300"/>
              <a:ext cx="336300" cy="1173600"/>
            </a:xfrm>
            <a:prstGeom prst="rect">
              <a:avLst/>
            </a:prstGeom>
            <a:solidFill>
              <a:srgbClr val="800000"/>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lt1"/>
                  </a:solidFill>
                  <a:latin typeface="Helvetica Neue"/>
                  <a:ea typeface="Helvetica Neue"/>
                  <a:cs typeface="Helvetica Neue"/>
                  <a:sym typeface="Helvetica Neue"/>
                </a:rPr>
                <a:t>2</a:t>
              </a:r>
              <a:r>
                <a:rPr b="1" lang="en-US">
                  <a:solidFill>
                    <a:schemeClr val="lt1"/>
                  </a:solidFill>
                  <a:latin typeface="Helvetica Neue"/>
                  <a:ea typeface="Helvetica Neue"/>
                  <a:cs typeface="Helvetica Neue"/>
                  <a:sym typeface="Helvetica Neue"/>
                </a:rPr>
                <a:t>.</a:t>
              </a:r>
              <a:endParaRPr b="1">
                <a:solidFill>
                  <a:schemeClr val="lt1"/>
                </a:solidFill>
                <a:latin typeface="Helvetica Neue"/>
                <a:ea typeface="Helvetica Neue"/>
                <a:cs typeface="Helvetica Neue"/>
                <a:sym typeface="Helvetica Neue"/>
              </a:endParaRPr>
            </a:p>
          </p:txBody>
        </p:sp>
        <p:sp>
          <p:nvSpPr>
            <p:cNvPr id="384" name="Google Shape;384;g3333f4f2061_4_23"/>
            <p:cNvSpPr/>
            <p:nvPr/>
          </p:nvSpPr>
          <p:spPr>
            <a:xfrm>
              <a:off x="1718350" y="3634300"/>
              <a:ext cx="2862000" cy="1173600"/>
            </a:xfrm>
            <a:prstGeom prst="rect">
              <a:avLst/>
            </a:prstGeom>
            <a:solidFill>
              <a:srgbClr val="F3F3F3"/>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US" sz="1600">
                  <a:latin typeface="Helvetica Neue"/>
                  <a:ea typeface="Helvetica Neue"/>
                  <a:cs typeface="Helvetica Neue"/>
                  <a:sym typeface="Helvetica Neue"/>
                </a:rPr>
                <a:t>Tree depth</a:t>
              </a:r>
              <a:endParaRPr b="1" sz="1600">
                <a:latin typeface="Helvetica Neue"/>
                <a:ea typeface="Helvetica Neue"/>
                <a:cs typeface="Helvetica Neue"/>
                <a:sym typeface="Helvetica Neue"/>
              </a:endParaRPr>
            </a:p>
            <a:p>
              <a:pPr indent="0" lvl="0" marL="0" marR="0" rtl="0" algn="ctr">
                <a:spcBef>
                  <a:spcPts val="0"/>
                </a:spcBef>
                <a:spcAft>
                  <a:spcPts val="0"/>
                </a:spcAft>
                <a:buNone/>
              </a:pPr>
              <a:r>
                <a:rPr lang="en-US" sz="1600">
                  <a:latin typeface="Helvetica Neue"/>
                  <a:ea typeface="Helvetica Neue"/>
                  <a:cs typeface="Helvetica Neue"/>
                  <a:sym typeface="Helvetica Neue"/>
                </a:rPr>
                <a:t>controls complexity of individual trees</a:t>
              </a:r>
              <a:endParaRPr sz="1600">
                <a:latin typeface="Helvetica Neue"/>
                <a:ea typeface="Helvetica Neue"/>
                <a:cs typeface="Helvetica Neue"/>
                <a:sym typeface="Helvetica Neue"/>
              </a:endParaRPr>
            </a:p>
          </p:txBody>
        </p:sp>
      </p:grpSp>
      <p:grpSp>
        <p:nvGrpSpPr>
          <p:cNvPr id="385" name="Google Shape;385;g3333f4f2061_4_23"/>
          <p:cNvGrpSpPr/>
          <p:nvPr/>
        </p:nvGrpSpPr>
        <p:grpSpPr>
          <a:xfrm>
            <a:off x="8233225" y="3720848"/>
            <a:ext cx="3198300" cy="1173600"/>
            <a:chOff x="1382050" y="3634300"/>
            <a:chExt cx="3198300" cy="1173600"/>
          </a:xfrm>
        </p:grpSpPr>
        <p:sp>
          <p:nvSpPr>
            <p:cNvPr id="386" name="Google Shape;386;g3333f4f2061_4_23"/>
            <p:cNvSpPr/>
            <p:nvPr/>
          </p:nvSpPr>
          <p:spPr>
            <a:xfrm>
              <a:off x="1382050" y="3634300"/>
              <a:ext cx="336300" cy="1173600"/>
            </a:xfrm>
            <a:prstGeom prst="rect">
              <a:avLst/>
            </a:prstGeom>
            <a:solidFill>
              <a:srgbClr val="800000"/>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lt1"/>
                  </a:solidFill>
                  <a:latin typeface="Helvetica Neue"/>
                  <a:ea typeface="Helvetica Neue"/>
                  <a:cs typeface="Helvetica Neue"/>
                  <a:sym typeface="Helvetica Neue"/>
                </a:rPr>
                <a:t>3</a:t>
              </a:r>
              <a:r>
                <a:rPr b="1" lang="en-US">
                  <a:solidFill>
                    <a:schemeClr val="lt1"/>
                  </a:solidFill>
                  <a:latin typeface="Helvetica Neue"/>
                  <a:ea typeface="Helvetica Neue"/>
                  <a:cs typeface="Helvetica Neue"/>
                  <a:sym typeface="Helvetica Neue"/>
                </a:rPr>
                <a:t>.</a:t>
              </a:r>
              <a:endParaRPr b="1">
                <a:solidFill>
                  <a:schemeClr val="lt1"/>
                </a:solidFill>
                <a:latin typeface="Helvetica Neue"/>
                <a:ea typeface="Helvetica Neue"/>
                <a:cs typeface="Helvetica Neue"/>
                <a:sym typeface="Helvetica Neue"/>
              </a:endParaRPr>
            </a:p>
          </p:txBody>
        </p:sp>
        <p:sp>
          <p:nvSpPr>
            <p:cNvPr id="387" name="Google Shape;387;g3333f4f2061_4_23"/>
            <p:cNvSpPr/>
            <p:nvPr/>
          </p:nvSpPr>
          <p:spPr>
            <a:xfrm>
              <a:off x="1718350" y="3634300"/>
              <a:ext cx="2862000" cy="1173600"/>
            </a:xfrm>
            <a:prstGeom prst="rect">
              <a:avLst/>
            </a:prstGeom>
            <a:solidFill>
              <a:srgbClr val="F3F3F3"/>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US" sz="1600">
                  <a:latin typeface="Helvetica Neue"/>
                  <a:ea typeface="Helvetica Neue"/>
                  <a:cs typeface="Helvetica Neue"/>
                  <a:sym typeface="Helvetica Neue"/>
                </a:rPr>
                <a:t>Regularization parameters</a:t>
              </a:r>
              <a:endParaRPr b="1" sz="1600">
                <a:latin typeface="Helvetica Neue"/>
                <a:ea typeface="Helvetica Neue"/>
                <a:cs typeface="Helvetica Neue"/>
                <a:sym typeface="Helvetica Neue"/>
              </a:endParaRPr>
            </a:p>
            <a:p>
              <a:pPr indent="0" lvl="0" marL="0" marR="0" rtl="0" algn="ctr">
                <a:spcBef>
                  <a:spcPts val="0"/>
                </a:spcBef>
                <a:spcAft>
                  <a:spcPts val="0"/>
                </a:spcAft>
                <a:buNone/>
              </a:pPr>
              <a:r>
                <a:rPr lang="en-US" sz="1600">
                  <a:latin typeface="Helvetica Neue"/>
                  <a:ea typeface="Helvetica Neue"/>
                  <a:cs typeface="Helvetica Neue"/>
                  <a:sym typeface="Helvetica Neue"/>
                </a:rPr>
                <a:t>prevents overfitting</a:t>
              </a:r>
              <a:endParaRPr sz="1600">
                <a:latin typeface="Helvetica Neue"/>
                <a:ea typeface="Helvetica Neue"/>
                <a:cs typeface="Helvetica Neue"/>
                <a:sym typeface="Helvetica Neue"/>
              </a:endParaRPr>
            </a:p>
            <a:p>
              <a:pPr indent="0" lvl="0" marL="0" marR="0" rtl="0" algn="ctr">
                <a:spcBef>
                  <a:spcPts val="0"/>
                </a:spcBef>
                <a:spcAft>
                  <a:spcPts val="0"/>
                </a:spcAft>
                <a:buNone/>
              </a:pPr>
              <a:r>
                <a:t/>
              </a:r>
              <a:endParaRPr sz="1600">
                <a:latin typeface="Helvetica Neue"/>
                <a:ea typeface="Helvetica Neue"/>
                <a:cs typeface="Helvetica Neue"/>
                <a:sym typeface="Helvetica Neue"/>
              </a:endParaRPr>
            </a:p>
          </p:txBody>
        </p:sp>
      </p:grpSp>
      <p:cxnSp>
        <p:nvCxnSpPr>
          <p:cNvPr id="388" name="Google Shape;388;g3333f4f2061_4_23"/>
          <p:cNvCxnSpPr/>
          <p:nvPr/>
        </p:nvCxnSpPr>
        <p:spPr>
          <a:xfrm>
            <a:off x="762000" y="3591673"/>
            <a:ext cx="10669500" cy="0"/>
          </a:xfrm>
          <a:prstGeom prst="straightConnector1">
            <a:avLst/>
          </a:prstGeom>
          <a:noFill/>
          <a:ln cap="flat" cmpd="sng" w="28575">
            <a:solidFill>
              <a:srgbClr val="EFEFEF"/>
            </a:solidFill>
            <a:prstDash val="solid"/>
            <a:round/>
            <a:headEnd len="med" w="med" type="none"/>
            <a:tailEnd len="med" w="med" type="none"/>
          </a:ln>
        </p:spPr>
      </p:cxnSp>
      <p:sp>
        <p:nvSpPr>
          <p:cNvPr id="389" name="Google Shape;389;g3333f4f2061_4_23"/>
          <p:cNvSpPr/>
          <p:nvPr/>
        </p:nvSpPr>
        <p:spPr>
          <a:xfrm>
            <a:off x="762000" y="5092209"/>
            <a:ext cx="2002800" cy="291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2400"/>
              <a:buFont typeface="Arial"/>
              <a:buNone/>
            </a:pPr>
            <a:r>
              <a:rPr b="1" lang="en-US" sz="1600">
                <a:solidFill>
                  <a:srgbClr val="980000"/>
                </a:solidFill>
                <a:latin typeface="Helvetica Neue"/>
                <a:ea typeface="Helvetica Neue"/>
                <a:cs typeface="Helvetica Neue"/>
                <a:sym typeface="Helvetica Neue"/>
              </a:rPr>
              <a:t>Outcome</a:t>
            </a:r>
            <a:endParaRPr b="1" sz="1600">
              <a:solidFill>
                <a:srgbClr val="980000"/>
              </a:solidFill>
              <a:latin typeface="Helvetica Neue"/>
              <a:ea typeface="Helvetica Neue"/>
              <a:cs typeface="Helvetica Neue"/>
              <a:sym typeface="Helvetica Neue"/>
            </a:endParaRPr>
          </a:p>
        </p:txBody>
      </p:sp>
      <p:cxnSp>
        <p:nvCxnSpPr>
          <p:cNvPr id="390" name="Google Shape;390;g3333f4f2061_4_23"/>
          <p:cNvCxnSpPr/>
          <p:nvPr/>
        </p:nvCxnSpPr>
        <p:spPr>
          <a:xfrm>
            <a:off x="762000" y="5420917"/>
            <a:ext cx="10669500" cy="0"/>
          </a:xfrm>
          <a:prstGeom prst="straightConnector1">
            <a:avLst/>
          </a:prstGeom>
          <a:noFill/>
          <a:ln cap="flat" cmpd="sng" w="28575">
            <a:solidFill>
              <a:srgbClr val="EFEFEF"/>
            </a:solidFill>
            <a:prstDash val="solid"/>
            <a:round/>
            <a:headEnd len="med" w="med" type="none"/>
            <a:tailEnd len="med" w="med" type="none"/>
          </a:ln>
        </p:spPr>
      </p:cxnSp>
      <p:sp>
        <p:nvSpPr>
          <p:cNvPr id="391" name="Google Shape;391;g3333f4f2061_4_23"/>
          <p:cNvSpPr/>
          <p:nvPr/>
        </p:nvSpPr>
        <p:spPr>
          <a:xfrm>
            <a:off x="761989" y="5535142"/>
            <a:ext cx="10669500" cy="535200"/>
          </a:xfrm>
          <a:prstGeom prst="rect">
            <a:avLst/>
          </a:prstGeom>
          <a:solidFill>
            <a:srgbClr val="CFE2F3"/>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US" sz="1600">
                <a:latin typeface="Helvetica Neue"/>
                <a:ea typeface="Helvetica Neue"/>
                <a:cs typeface="Helvetica Neue"/>
                <a:sym typeface="Helvetica Neue"/>
              </a:rPr>
              <a:t>Optimized for identifying at-risk patients but doesn’t align with financial outcomes</a:t>
            </a:r>
            <a:endParaRPr b="1" sz="1600">
              <a:latin typeface="Helvetica Neue"/>
              <a:ea typeface="Helvetica Neue"/>
              <a:cs typeface="Helvetica Neue"/>
              <a:sym typeface="Helvetica Neue"/>
            </a:endParaRPr>
          </a:p>
        </p:txBody>
      </p:sp>
      <p:sp>
        <p:nvSpPr>
          <p:cNvPr id="392" name="Google Shape;392;g3333f4f2061_4_23"/>
          <p:cNvSpPr/>
          <p:nvPr/>
        </p:nvSpPr>
        <p:spPr>
          <a:xfrm>
            <a:off x="762000" y="2175473"/>
            <a:ext cx="7567500" cy="897600"/>
          </a:xfrm>
          <a:prstGeom prst="rect">
            <a:avLst/>
          </a:pr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114300" marR="0" rtl="0" algn="l">
              <a:spcBef>
                <a:spcPts val="0"/>
              </a:spcBef>
              <a:spcAft>
                <a:spcPts val="0"/>
              </a:spcAft>
              <a:buNone/>
            </a:pPr>
            <a:r>
              <a:rPr b="1" lang="en-US" sz="1600">
                <a:solidFill>
                  <a:srgbClr val="800000"/>
                </a:solidFill>
                <a:latin typeface="Helvetica Neue"/>
                <a:ea typeface="Helvetica Neue"/>
                <a:cs typeface="Helvetica Neue"/>
                <a:sym typeface="Helvetica Neue"/>
              </a:rPr>
              <a:t>Metric Selection Rationale</a:t>
            </a:r>
            <a:r>
              <a:rPr b="1" lang="en-US" sz="1600">
                <a:latin typeface="Helvetica Neue"/>
                <a:ea typeface="Helvetica Neue"/>
                <a:cs typeface="Helvetica Neue"/>
                <a:sym typeface="Helvetica Neue"/>
              </a:rPr>
              <a:t> </a:t>
            </a:r>
            <a:r>
              <a:rPr lang="en-US" sz="1600">
                <a:latin typeface="Helvetica Neue"/>
                <a:ea typeface="Helvetica Neue"/>
                <a:cs typeface="Helvetica Neue"/>
                <a:sym typeface="Helvetica Neue"/>
              </a:rPr>
              <a:t>- Choosing the Right Metric for Imbalanced Data</a:t>
            </a:r>
            <a:endParaRPr sz="1600">
              <a:latin typeface="Helvetica Neue"/>
              <a:ea typeface="Helvetica Neue"/>
              <a:cs typeface="Helvetica Neue"/>
              <a:sym typeface="Helvetica Neue"/>
            </a:endParaRPr>
          </a:p>
          <a:p>
            <a:pPr indent="-330200" lvl="0" marL="457200" marR="0" rtl="0" algn="l">
              <a:spcBef>
                <a:spcPts val="0"/>
              </a:spcBef>
              <a:spcAft>
                <a:spcPts val="0"/>
              </a:spcAft>
              <a:buSzPts val="1600"/>
              <a:buFont typeface="Helvetica Neue"/>
              <a:buChar char="●"/>
            </a:pPr>
            <a:r>
              <a:rPr lang="en-US" sz="1600">
                <a:latin typeface="Helvetica Neue"/>
                <a:ea typeface="Helvetica Neue"/>
                <a:cs typeface="Helvetica Neue"/>
                <a:sym typeface="Helvetica Neue"/>
              </a:rPr>
              <a:t>Recall: Measures how many actual positives were correctly identified</a:t>
            </a:r>
            <a:endParaRPr sz="1600">
              <a:latin typeface="Helvetica Neue"/>
              <a:ea typeface="Helvetica Neue"/>
              <a:cs typeface="Helvetica Neue"/>
              <a:sym typeface="Helvetica Neue"/>
            </a:endParaRPr>
          </a:p>
          <a:p>
            <a:pPr indent="-330200" lvl="0" marL="457200" marR="0" rtl="0" algn="l">
              <a:spcBef>
                <a:spcPts val="0"/>
              </a:spcBef>
              <a:spcAft>
                <a:spcPts val="0"/>
              </a:spcAft>
              <a:buSzPts val="1600"/>
              <a:buFont typeface="Helvetica Neue"/>
              <a:buChar char="●"/>
            </a:pPr>
            <a:r>
              <a:rPr lang="en-US" sz="1600">
                <a:latin typeface="Helvetica Neue"/>
                <a:ea typeface="Helvetica Neue"/>
                <a:cs typeface="Helvetica Neue"/>
                <a:sym typeface="Helvetica Neue"/>
              </a:rPr>
              <a:t>F2 score : Prioritizes recall over precision</a:t>
            </a:r>
            <a:endParaRPr sz="1600">
              <a:latin typeface="Helvetica Neue"/>
              <a:ea typeface="Helvetica Neue"/>
              <a:cs typeface="Helvetica Neue"/>
              <a:sym typeface="Helvetica Neue"/>
            </a:endParaRPr>
          </a:p>
        </p:txBody>
      </p:sp>
      <p:grpSp>
        <p:nvGrpSpPr>
          <p:cNvPr id="393" name="Google Shape;393;g3333f4f2061_4_23"/>
          <p:cNvGrpSpPr/>
          <p:nvPr/>
        </p:nvGrpSpPr>
        <p:grpSpPr>
          <a:xfrm>
            <a:off x="8562801" y="2182548"/>
            <a:ext cx="2868600" cy="897600"/>
            <a:chOff x="8562801" y="2308900"/>
            <a:chExt cx="2868600" cy="897600"/>
          </a:xfrm>
        </p:grpSpPr>
        <p:sp>
          <p:nvSpPr>
            <p:cNvPr id="394" name="Google Shape;394;g3333f4f2061_4_23"/>
            <p:cNvSpPr/>
            <p:nvPr/>
          </p:nvSpPr>
          <p:spPr>
            <a:xfrm>
              <a:off x="8562801" y="2308900"/>
              <a:ext cx="2868600" cy="897600"/>
            </a:xfrm>
            <a:prstGeom prst="rect">
              <a:avLst/>
            </a:pr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600">
                <a:latin typeface="Helvetica Neue"/>
                <a:ea typeface="Helvetica Neue"/>
                <a:cs typeface="Helvetica Neue"/>
                <a:sym typeface="Helvetica Neue"/>
              </a:endParaRPr>
            </a:p>
          </p:txBody>
        </p:sp>
        <p:pic>
          <p:nvPicPr>
            <p:cNvPr id="395" name="Google Shape;395;g3333f4f2061_4_23"/>
            <p:cNvPicPr preferRelativeResize="0"/>
            <p:nvPr/>
          </p:nvPicPr>
          <p:blipFill>
            <a:blip r:embed="rId3">
              <a:alphaModFix/>
            </a:blip>
            <a:stretch>
              <a:fillRect/>
            </a:stretch>
          </p:blipFill>
          <p:spPr>
            <a:xfrm>
              <a:off x="8710172" y="2352163"/>
              <a:ext cx="2616025" cy="796925"/>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g332da9ed79e_0_10"/>
          <p:cNvSpPr txBox="1"/>
          <p:nvPr>
            <p:ph type="title"/>
          </p:nvPr>
        </p:nvSpPr>
        <p:spPr>
          <a:xfrm>
            <a:off x="838200" y="0"/>
            <a:ext cx="10515600" cy="11916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sz="2700"/>
              <a:t>Why Probability Calibration Matters in Clinical Settings</a:t>
            </a:r>
            <a:endParaRPr sz="2700"/>
          </a:p>
        </p:txBody>
      </p:sp>
      <p:sp>
        <p:nvSpPr>
          <p:cNvPr id="401" name="Google Shape;401;g332da9ed79e_0_10"/>
          <p:cNvSpPr txBox="1"/>
          <p:nvPr>
            <p:ph idx="12" type="sldNum"/>
          </p:nvPr>
        </p:nvSpPr>
        <p:spPr>
          <a:xfrm>
            <a:off x="7967801" y="5875982"/>
            <a:ext cx="34323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en-US"/>
              <a:t>‹#›</a:t>
            </a:fld>
            <a:endParaRPr/>
          </a:p>
        </p:txBody>
      </p:sp>
      <p:sp>
        <p:nvSpPr>
          <p:cNvPr id="402" name="Google Shape;402;g332da9ed79e_0_10"/>
          <p:cNvSpPr txBox="1"/>
          <p:nvPr>
            <p:ph idx="1" type="body"/>
          </p:nvPr>
        </p:nvSpPr>
        <p:spPr>
          <a:xfrm>
            <a:off x="838200" y="7267333"/>
            <a:ext cx="5292900" cy="4429500"/>
          </a:xfrm>
          <a:prstGeom prst="rect">
            <a:avLst/>
          </a:prstGeom>
        </p:spPr>
        <p:txBody>
          <a:bodyPr anchorCtr="0" anchor="t" bIns="45700" lIns="0" spcFirstLastPara="1" rIns="0" wrap="square" tIns="45700">
            <a:noAutofit/>
          </a:bodyPr>
          <a:lstStyle/>
          <a:p>
            <a:pPr indent="0" lvl="0" marL="0" rtl="0" algn="l">
              <a:lnSpc>
                <a:spcPct val="100000"/>
              </a:lnSpc>
              <a:spcBef>
                <a:spcPts val="1400"/>
              </a:spcBef>
              <a:spcAft>
                <a:spcPts val="0"/>
              </a:spcAft>
              <a:buNone/>
            </a:pPr>
            <a:r>
              <a:rPr b="1" lang="en-US" sz="1600">
                <a:solidFill>
                  <a:schemeClr val="dk1"/>
                </a:solidFill>
              </a:rPr>
              <a:t>Why is calibration needed?</a:t>
            </a:r>
            <a:endParaRPr sz="1600">
              <a:solidFill>
                <a:schemeClr val="dk1"/>
              </a:solidFill>
            </a:endParaRPr>
          </a:p>
          <a:p>
            <a:pPr indent="-330200" lvl="0" marL="457200" rtl="0" algn="l">
              <a:lnSpc>
                <a:spcPct val="100000"/>
              </a:lnSpc>
              <a:spcBef>
                <a:spcPts val="1400"/>
              </a:spcBef>
              <a:spcAft>
                <a:spcPts val="0"/>
              </a:spcAft>
              <a:buClr>
                <a:schemeClr val="dk1"/>
              </a:buClr>
              <a:buSzPts val="1600"/>
              <a:buChar char="•"/>
            </a:pPr>
            <a:r>
              <a:rPr lang="en-US" sz="1600">
                <a:solidFill>
                  <a:schemeClr val="dk1"/>
                </a:solidFill>
              </a:rPr>
              <a:t>For hospital readmission models, improperly calibrated probabilities from models could lead to over- or under-predicting readmission risk, impacting patient care and financial costs.</a:t>
            </a:r>
            <a:endParaRPr i="1" sz="1600">
              <a:solidFill>
                <a:schemeClr val="dk1"/>
              </a:solidFill>
            </a:endParaRPr>
          </a:p>
          <a:p>
            <a:pPr indent="0" lvl="0" marL="0" rtl="0" algn="l">
              <a:lnSpc>
                <a:spcPct val="100000"/>
              </a:lnSpc>
              <a:spcBef>
                <a:spcPts val="1400"/>
              </a:spcBef>
              <a:spcAft>
                <a:spcPts val="0"/>
              </a:spcAft>
              <a:buNone/>
            </a:pPr>
            <a:r>
              <a:rPr b="1" lang="en-US" sz="1600">
                <a:solidFill>
                  <a:schemeClr val="dk1"/>
                </a:solidFill>
              </a:rPr>
              <a:t>What is calibration?</a:t>
            </a:r>
            <a:endParaRPr b="1" sz="1600">
              <a:solidFill>
                <a:schemeClr val="dk1"/>
              </a:solidFill>
            </a:endParaRPr>
          </a:p>
          <a:p>
            <a:pPr indent="-330200" lvl="0" marL="457200" rtl="0" algn="l">
              <a:lnSpc>
                <a:spcPct val="100000"/>
              </a:lnSpc>
              <a:spcBef>
                <a:spcPts val="1400"/>
              </a:spcBef>
              <a:spcAft>
                <a:spcPts val="0"/>
              </a:spcAft>
              <a:buClr>
                <a:schemeClr val="dk1"/>
              </a:buClr>
              <a:buSzPts val="1600"/>
              <a:buChar char="•"/>
            </a:pPr>
            <a:r>
              <a:rPr lang="en-US" sz="1600">
                <a:solidFill>
                  <a:schemeClr val="dk1"/>
                </a:solidFill>
              </a:rPr>
              <a:t>A correction technique that aligns predicted probabilities with actual observed outcomes</a:t>
            </a:r>
            <a:endParaRPr sz="1600">
              <a:solidFill>
                <a:schemeClr val="dk1"/>
              </a:solidFill>
            </a:endParaRPr>
          </a:p>
          <a:p>
            <a:pPr indent="0" lvl="0" marL="0" rtl="0" algn="l">
              <a:lnSpc>
                <a:spcPct val="100000"/>
              </a:lnSpc>
              <a:spcBef>
                <a:spcPts val="1400"/>
              </a:spcBef>
              <a:spcAft>
                <a:spcPts val="0"/>
              </a:spcAft>
              <a:buNone/>
            </a:pPr>
            <a:r>
              <a:rPr b="1" lang="en-US" sz="1600">
                <a:solidFill>
                  <a:schemeClr val="dk1"/>
                </a:solidFill>
              </a:rPr>
              <a:t>How is calibration done?</a:t>
            </a:r>
            <a:endParaRPr b="1" sz="1600">
              <a:solidFill>
                <a:schemeClr val="dk1"/>
              </a:solidFill>
            </a:endParaRPr>
          </a:p>
          <a:p>
            <a:pPr indent="-330200" lvl="0" marL="457200" rtl="0" algn="l">
              <a:lnSpc>
                <a:spcPct val="100000"/>
              </a:lnSpc>
              <a:spcBef>
                <a:spcPts val="1400"/>
              </a:spcBef>
              <a:spcAft>
                <a:spcPts val="0"/>
              </a:spcAft>
              <a:buClr>
                <a:schemeClr val="dk1"/>
              </a:buClr>
              <a:buSzPts val="1600"/>
              <a:buChar char="•"/>
            </a:pPr>
            <a:r>
              <a:rPr lang="en-US" sz="1600">
                <a:solidFill>
                  <a:schemeClr val="dk1"/>
                </a:solidFill>
              </a:rPr>
              <a:t>: non-parametric method that finds a non-decreasing function to map predicted probabilities to calibrated ones via CalibratedClassifierCV or custom wrapper (for CatBoost)</a:t>
            </a:r>
            <a:endParaRPr i="1" sz="1600">
              <a:solidFill>
                <a:schemeClr val="dk1"/>
              </a:solidFill>
            </a:endParaRPr>
          </a:p>
          <a:p>
            <a:pPr indent="0" lvl="0" marL="0" rtl="0" algn="l">
              <a:lnSpc>
                <a:spcPct val="100000"/>
              </a:lnSpc>
              <a:spcBef>
                <a:spcPts val="1000"/>
              </a:spcBef>
              <a:spcAft>
                <a:spcPts val="0"/>
              </a:spcAft>
              <a:buNone/>
            </a:pPr>
            <a:r>
              <a:t/>
            </a:r>
            <a:endParaRPr sz="2000">
              <a:solidFill>
                <a:schemeClr val="dk1"/>
              </a:solidFill>
            </a:endParaRPr>
          </a:p>
        </p:txBody>
      </p:sp>
      <p:sp>
        <p:nvSpPr>
          <p:cNvPr id="403" name="Google Shape;403;g332da9ed79e_0_10"/>
          <p:cNvSpPr txBox="1"/>
          <p:nvPr/>
        </p:nvSpPr>
        <p:spPr>
          <a:xfrm>
            <a:off x="6459300" y="7267333"/>
            <a:ext cx="4801500" cy="1872600"/>
          </a:xfrm>
          <a:prstGeom prst="rect">
            <a:avLst/>
          </a:prstGeom>
          <a:noFill/>
          <a:ln>
            <a:noFill/>
          </a:ln>
        </p:spPr>
        <p:txBody>
          <a:bodyPr anchorCtr="0" anchor="t" bIns="91425" lIns="91425" spcFirstLastPara="1" rIns="91425" wrap="square" tIns="91425">
            <a:spAutoFit/>
          </a:bodyPr>
          <a:lstStyle/>
          <a:p>
            <a:pPr indent="0" lvl="0" marL="0" rtl="0" algn="l">
              <a:spcBef>
                <a:spcPts val="1400"/>
              </a:spcBef>
              <a:spcAft>
                <a:spcPts val="0"/>
              </a:spcAft>
              <a:buNone/>
            </a:pPr>
            <a:r>
              <a:rPr b="1" lang="en-US">
                <a:solidFill>
                  <a:schemeClr val="dk1"/>
                </a:solidFill>
                <a:latin typeface="Helvetica Neue"/>
                <a:ea typeface="Helvetica Neue"/>
                <a:cs typeface="Helvetica Neue"/>
                <a:sym typeface="Helvetica Neue"/>
              </a:rPr>
              <a:t>XGBoost Calibration Analysis: </a:t>
            </a:r>
            <a:r>
              <a:rPr lang="en-US">
                <a:solidFill>
                  <a:schemeClr val="dk1"/>
                </a:solidFill>
                <a:latin typeface="Helvetica Neue"/>
                <a:ea typeface="Helvetica Neue"/>
                <a:cs typeface="Helvetica Neue"/>
                <a:sym typeface="Helvetica Neue"/>
              </a:rPr>
              <a:t>As seen in the XGBoost calibration curve, both models overestimate probabilities at high confidence levels, leading to overconfident predictions that may mislead decision-making. </a:t>
            </a:r>
            <a:endParaRPr>
              <a:solidFill>
                <a:schemeClr val="dk1"/>
              </a:solidFill>
              <a:latin typeface="Helvetica Neue"/>
              <a:ea typeface="Helvetica Neue"/>
              <a:cs typeface="Helvetica Neue"/>
              <a:sym typeface="Helvetica Neue"/>
            </a:endParaRPr>
          </a:p>
          <a:p>
            <a:pPr indent="0" lvl="0" marL="0" rtl="0" algn="l">
              <a:spcBef>
                <a:spcPts val="1400"/>
              </a:spcBef>
              <a:spcAft>
                <a:spcPts val="400"/>
              </a:spcAft>
              <a:buNone/>
            </a:pPr>
            <a:r>
              <a:rPr b="1" lang="en-US">
                <a:solidFill>
                  <a:schemeClr val="dk1"/>
                </a:solidFill>
                <a:latin typeface="Helvetica Neue"/>
                <a:ea typeface="Helvetica Neue"/>
                <a:cs typeface="Helvetica Neue"/>
                <a:sym typeface="Helvetica Neue"/>
              </a:rPr>
              <a:t>Takeaway: </a:t>
            </a:r>
            <a:r>
              <a:rPr lang="en-US">
                <a:solidFill>
                  <a:schemeClr val="dk1"/>
                </a:solidFill>
                <a:latin typeface="Helvetica Neue"/>
                <a:ea typeface="Helvetica Neue"/>
                <a:cs typeface="Helvetica Neue"/>
                <a:sym typeface="Helvetica Neue"/>
              </a:rPr>
              <a:t>These models work well for general predictions, but clinical decision-making requires precise probability calibration to avoid over/underestimating risk.</a:t>
            </a:r>
            <a:endParaRPr>
              <a:solidFill>
                <a:schemeClr val="dk1"/>
              </a:solidFill>
              <a:latin typeface="Helvetica Neue"/>
              <a:ea typeface="Helvetica Neue"/>
              <a:cs typeface="Helvetica Neue"/>
              <a:sym typeface="Helvetica Neue"/>
            </a:endParaRPr>
          </a:p>
        </p:txBody>
      </p:sp>
      <p:sp>
        <p:nvSpPr>
          <p:cNvPr id="404" name="Google Shape;404;g332da9ed79e_0_10"/>
          <p:cNvSpPr/>
          <p:nvPr/>
        </p:nvSpPr>
        <p:spPr>
          <a:xfrm>
            <a:off x="6459300" y="3742700"/>
            <a:ext cx="5223000" cy="2610300"/>
          </a:xfrm>
          <a:prstGeom prst="rect">
            <a:avLst/>
          </a:prstGeom>
          <a:noFill/>
          <a:ln cap="flat" cmpd="sng" w="19050">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b="1">
              <a:solidFill>
                <a:schemeClr val="dk1"/>
              </a:solidFill>
              <a:latin typeface="Helvetica Neue"/>
              <a:ea typeface="Helvetica Neue"/>
              <a:cs typeface="Helvetica Neue"/>
              <a:sym typeface="Helvetica Neue"/>
            </a:endParaRPr>
          </a:p>
        </p:txBody>
      </p:sp>
      <p:pic>
        <p:nvPicPr>
          <p:cNvPr id="405" name="Google Shape;405;g332da9ed79e_0_10"/>
          <p:cNvPicPr preferRelativeResize="0"/>
          <p:nvPr/>
        </p:nvPicPr>
        <p:blipFill>
          <a:blip r:embed="rId3">
            <a:alphaModFix/>
          </a:blip>
          <a:stretch>
            <a:fillRect/>
          </a:stretch>
        </p:blipFill>
        <p:spPr>
          <a:xfrm>
            <a:off x="6898124" y="3626820"/>
            <a:ext cx="4337864" cy="2682974"/>
          </a:xfrm>
          <a:prstGeom prst="rect">
            <a:avLst/>
          </a:prstGeom>
          <a:noFill/>
          <a:ln>
            <a:noFill/>
          </a:ln>
        </p:spPr>
      </p:pic>
      <p:sp>
        <p:nvSpPr>
          <p:cNvPr id="406" name="Google Shape;406;g332da9ed79e_0_10"/>
          <p:cNvSpPr/>
          <p:nvPr/>
        </p:nvSpPr>
        <p:spPr>
          <a:xfrm>
            <a:off x="6459300" y="3451425"/>
            <a:ext cx="5223000" cy="291300"/>
          </a:xfrm>
          <a:prstGeom prst="rect">
            <a:avLst/>
          </a:prstGeom>
          <a:solidFill>
            <a:srgbClr val="F3F3F3"/>
          </a:solid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1000"/>
              </a:spcBef>
              <a:spcAft>
                <a:spcPts val="0"/>
              </a:spcAft>
              <a:buClr>
                <a:schemeClr val="dk1"/>
              </a:buClr>
              <a:buSzPts val="2400"/>
              <a:buFont typeface="Arial"/>
              <a:buNone/>
            </a:pPr>
            <a:r>
              <a:rPr b="1" lang="en-US" sz="1600">
                <a:solidFill>
                  <a:srgbClr val="980000"/>
                </a:solidFill>
                <a:latin typeface="Helvetica Neue"/>
                <a:ea typeface="Helvetica Neue"/>
                <a:cs typeface="Helvetica Neue"/>
                <a:sym typeface="Helvetica Neue"/>
              </a:rPr>
              <a:t>Calibration Curve for XGBoost Models</a:t>
            </a:r>
            <a:endParaRPr b="1" sz="1600">
              <a:solidFill>
                <a:srgbClr val="980000"/>
              </a:solidFill>
              <a:latin typeface="Helvetica Neue"/>
              <a:ea typeface="Helvetica Neue"/>
              <a:cs typeface="Helvetica Neue"/>
              <a:sym typeface="Helvetica Neue"/>
            </a:endParaRPr>
          </a:p>
        </p:txBody>
      </p:sp>
      <p:sp>
        <p:nvSpPr>
          <p:cNvPr id="407" name="Google Shape;407;g332da9ed79e_0_10"/>
          <p:cNvSpPr/>
          <p:nvPr/>
        </p:nvSpPr>
        <p:spPr>
          <a:xfrm>
            <a:off x="761250" y="1911609"/>
            <a:ext cx="5055600" cy="291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2400"/>
              <a:buFont typeface="Arial"/>
              <a:buNone/>
            </a:pPr>
            <a:r>
              <a:rPr b="1" lang="en-US" sz="1600">
                <a:solidFill>
                  <a:srgbClr val="980000"/>
                </a:solidFill>
                <a:latin typeface="Helvetica Neue"/>
                <a:ea typeface="Helvetica Neue"/>
                <a:cs typeface="Helvetica Neue"/>
                <a:sym typeface="Helvetica Neue"/>
              </a:rPr>
              <a:t>Why is calibration needed?</a:t>
            </a:r>
            <a:endParaRPr b="1" sz="1600">
              <a:solidFill>
                <a:srgbClr val="980000"/>
              </a:solidFill>
              <a:latin typeface="Helvetica Neue"/>
              <a:ea typeface="Helvetica Neue"/>
              <a:cs typeface="Helvetica Neue"/>
              <a:sym typeface="Helvetica Neue"/>
            </a:endParaRPr>
          </a:p>
        </p:txBody>
      </p:sp>
      <p:cxnSp>
        <p:nvCxnSpPr>
          <p:cNvPr id="408" name="Google Shape;408;g332da9ed79e_0_10"/>
          <p:cNvCxnSpPr/>
          <p:nvPr/>
        </p:nvCxnSpPr>
        <p:spPr>
          <a:xfrm>
            <a:off x="761250" y="2230590"/>
            <a:ext cx="5226000" cy="0"/>
          </a:xfrm>
          <a:prstGeom prst="straightConnector1">
            <a:avLst/>
          </a:prstGeom>
          <a:noFill/>
          <a:ln cap="flat" cmpd="sng" w="28575">
            <a:solidFill>
              <a:srgbClr val="EFEFEF"/>
            </a:solidFill>
            <a:prstDash val="solid"/>
            <a:round/>
            <a:headEnd len="med" w="med" type="none"/>
            <a:tailEnd len="med" w="med" type="none"/>
          </a:ln>
        </p:spPr>
      </p:cxnSp>
      <p:grpSp>
        <p:nvGrpSpPr>
          <p:cNvPr id="409" name="Google Shape;409;g332da9ed79e_0_10"/>
          <p:cNvGrpSpPr/>
          <p:nvPr/>
        </p:nvGrpSpPr>
        <p:grpSpPr>
          <a:xfrm>
            <a:off x="761238" y="1264328"/>
            <a:ext cx="10669525" cy="535200"/>
            <a:chOff x="761238" y="1389125"/>
            <a:chExt cx="10669525" cy="535200"/>
          </a:xfrm>
        </p:grpSpPr>
        <p:grpSp>
          <p:nvGrpSpPr>
            <p:cNvPr id="410" name="Google Shape;410;g332da9ed79e_0_10"/>
            <p:cNvGrpSpPr/>
            <p:nvPr/>
          </p:nvGrpSpPr>
          <p:grpSpPr>
            <a:xfrm>
              <a:off x="761238" y="1389125"/>
              <a:ext cx="3555330" cy="535200"/>
              <a:chOff x="1382050" y="3634300"/>
              <a:chExt cx="3555330" cy="535200"/>
            </a:xfrm>
          </p:grpSpPr>
          <p:sp>
            <p:nvSpPr>
              <p:cNvPr id="411" name="Google Shape;411;g332da9ed79e_0_10"/>
              <p:cNvSpPr/>
              <p:nvPr/>
            </p:nvSpPr>
            <p:spPr>
              <a:xfrm>
                <a:off x="1382050" y="3634300"/>
                <a:ext cx="225000" cy="535200"/>
              </a:xfrm>
              <a:prstGeom prst="rect">
                <a:avLst/>
              </a:prstGeom>
              <a:solidFill>
                <a:srgbClr val="A64D79"/>
              </a:solidFill>
              <a:ln cap="flat" cmpd="sng" w="9525">
                <a:solidFill>
                  <a:srgbClr val="D9D2E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412" name="Google Shape;412;g332da9ed79e_0_10"/>
              <p:cNvSpPr/>
              <p:nvPr/>
            </p:nvSpPr>
            <p:spPr>
              <a:xfrm>
                <a:off x="1607080" y="3634300"/>
                <a:ext cx="3330300" cy="535200"/>
              </a:xfrm>
              <a:prstGeom prst="rect">
                <a:avLst/>
              </a:prstGeom>
              <a:solidFill>
                <a:srgbClr val="D9D2E9"/>
              </a:solidFill>
              <a:ln cap="flat" cmpd="sng" w="9525">
                <a:solidFill>
                  <a:srgbClr val="D9D2E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US" sz="1600">
                    <a:latin typeface="Helvetica Neue"/>
                    <a:ea typeface="Helvetica Neue"/>
                    <a:cs typeface="Helvetica Neue"/>
                    <a:sym typeface="Helvetica Neue"/>
                  </a:rPr>
                  <a:t>Calibration</a:t>
                </a:r>
                <a:endParaRPr b="1" sz="1600">
                  <a:latin typeface="Helvetica Neue"/>
                  <a:ea typeface="Helvetica Neue"/>
                  <a:cs typeface="Helvetica Neue"/>
                  <a:sym typeface="Helvetica Neue"/>
                </a:endParaRPr>
              </a:p>
            </p:txBody>
          </p:sp>
        </p:grpSp>
        <p:sp>
          <p:nvSpPr>
            <p:cNvPr id="413" name="Google Shape;413;g332da9ed79e_0_10"/>
            <p:cNvSpPr/>
            <p:nvPr/>
          </p:nvSpPr>
          <p:spPr>
            <a:xfrm>
              <a:off x="4316562" y="1389125"/>
              <a:ext cx="7114200" cy="535200"/>
            </a:xfrm>
            <a:prstGeom prst="rect">
              <a:avLst/>
            </a:prstGeom>
            <a:noFill/>
            <a:ln cap="flat" cmpd="sng" w="9525">
              <a:solidFill>
                <a:srgbClr val="D9D2E9"/>
              </a:solidFill>
              <a:prstDash val="solid"/>
              <a:round/>
              <a:headEnd len="sm" w="sm" type="none"/>
              <a:tailEnd len="sm" w="sm" type="none"/>
            </a:ln>
          </p:spPr>
          <p:txBody>
            <a:bodyPr anchorCtr="0" anchor="ctr" bIns="91425" lIns="400050" spcFirstLastPara="1" rIns="91425" wrap="square" tIns="91425">
              <a:noAutofit/>
            </a:bodyPr>
            <a:lstStyle/>
            <a:p>
              <a:pPr indent="0" lvl="0" marL="0" marR="0" rtl="0" algn="l">
                <a:spcBef>
                  <a:spcPts val="0"/>
                </a:spcBef>
                <a:spcAft>
                  <a:spcPts val="0"/>
                </a:spcAft>
                <a:buNone/>
              </a:pPr>
              <a:r>
                <a:rPr lang="en-US" sz="1600">
                  <a:latin typeface="Helvetica Neue"/>
                  <a:ea typeface="Helvetica Neue"/>
                  <a:cs typeface="Helvetica Neue"/>
                  <a:sym typeface="Helvetica Neue"/>
                </a:rPr>
                <a:t>A correction technique that aligns predicted probabilities with actual observed outcomes</a:t>
              </a:r>
              <a:endParaRPr sz="1600">
                <a:latin typeface="Helvetica Neue"/>
                <a:ea typeface="Helvetica Neue"/>
                <a:cs typeface="Helvetica Neue"/>
                <a:sym typeface="Helvetica Neue"/>
              </a:endParaRPr>
            </a:p>
          </p:txBody>
        </p:sp>
      </p:grpSp>
      <p:grpSp>
        <p:nvGrpSpPr>
          <p:cNvPr id="414" name="Google Shape;414;g332da9ed79e_0_10"/>
          <p:cNvGrpSpPr/>
          <p:nvPr/>
        </p:nvGrpSpPr>
        <p:grpSpPr>
          <a:xfrm>
            <a:off x="761250" y="2346432"/>
            <a:ext cx="5223100" cy="1064280"/>
            <a:chOff x="761250" y="2567700"/>
            <a:chExt cx="5223100" cy="1027000"/>
          </a:xfrm>
        </p:grpSpPr>
        <p:sp>
          <p:nvSpPr>
            <p:cNvPr id="415" name="Google Shape;415;g332da9ed79e_0_10"/>
            <p:cNvSpPr/>
            <p:nvPr/>
          </p:nvSpPr>
          <p:spPr>
            <a:xfrm>
              <a:off x="761250" y="2567700"/>
              <a:ext cx="1153500" cy="1018800"/>
            </a:xfrm>
            <a:prstGeom prst="rect">
              <a:avLst/>
            </a:prstGeom>
            <a:noFill/>
            <a:ln cap="flat" cmpd="sng" w="19050">
              <a:solidFill>
                <a:srgbClr val="F3F3F3"/>
              </a:solidFill>
              <a:prstDash val="solid"/>
              <a:round/>
              <a:headEnd len="sm" w="sm" type="none"/>
              <a:tailEnd len="sm" w="sm" type="none"/>
            </a:ln>
          </p:spPr>
          <p:txBody>
            <a:bodyPr anchorCtr="0" anchor="ctr" bIns="91425" lIns="400050" spcFirstLastPara="1" rIns="91425" wrap="square" tIns="91425">
              <a:noAutofit/>
            </a:bodyPr>
            <a:lstStyle/>
            <a:p>
              <a:pPr indent="0" lvl="0" marL="0" marR="0" rtl="0" algn="l">
                <a:spcBef>
                  <a:spcPts val="0"/>
                </a:spcBef>
                <a:spcAft>
                  <a:spcPts val="0"/>
                </a:spcAft>
                <a:buNone/>
              </a:pPr>
              <a:r>
                <a:t/>
              </a:r>
              <a:endParaRPr>
                <a:latin typeface="Helvetica Neue"/>
                <a:ea typeface="Helvetica Neue"/>
                <a:cs typeface="Helvetica Neue"/>
                <a:sym typeface="Helvetica Neue"/>
              </a:endParaRPr>
            </a:p>
          </p:txBody>
        </p:sp>
        <p:sp>
          <p:nvSpPr>
            <p:cNvPr id="416" name="Google Shape;416;g332da9ed79e_0_10"/>
            <p:cNvSpPr/>
            <p:nvPr/>
          </p:nvSpPr>
          <p:spPr>
            <a:xfrm>
              <a:off x="1933750" y="2575900"/>
              <a:ext cx="4050600" cy="1018800"/>
            </a:xfrm>
            <a:prstGeom prst="rect">
              <a:avLst/>
            </a:prstGeom>
            <a:solidFill>
              <a:srgbClr val="F3F3F3"/>
            </a:solidFill>
            <a:ln cap="flat" cmpd="sng" w="19050">
              <a:solidFill>
                <a:srgbClr val="F3F3F3"/>
              </a:solidFill>
              <a:prstDash val="solid"/>
              <a:round/>
              <a:headEnd len="sm" w="sm" type="none"/>
              <a:tailEnd len="sm" w="sm" type="none"/>
            </a:ln>
          </p:spPr>
          <p:txBody>
            <a:bodyPr anchorCtr="0" anchor="ctr" bIns="91425" lIns="400050" spcFirstLastPara="1" rIns="91425" wrap="square" tIns="91425">
              <a:noAutofit/>
            </a:bodyPr>
            <a:lstStyle/>
            <a:p>
              <a:pPr indent="0" lvl="0" marL="0" marR="0" rtl="0" algn="l">
                <a:spcBef>
                  <a:spcPts val="0"/>
                </a:spcBef>
                <a:spcAft>
                  <a:spcPts val="0"/>
                </a:spcAft>
                <a:buNone/>
              </a:pPr>
              <a:r>
                <a:rPr lang="en-US">
                  <a:latin typeface="Helvetica Neue"/>
                  <a:ea typeface="Helvetica Neue"/>
                  <a:cs typeface="Helvetica Neue"/>
                  <a:sym typeface="Helvetica Neue"/>
                </a:rPr>
                <a:t>For hospital readmission models, improperly calibrated probabilities from models could lead to </a:t>
              </a:r>
              <a:r>
                <a:rPr b="1" lang="en-US">
                  <a:latin typeface="Helvetica Neue"/>
                  <a:ea typeface="Helvetica Neue"/>
                  <a:cs typeface="Helvetica Neue"/>
                  <a:sym typeface="Helvetica Neue"/>
                </a:rPr>
                <a:t>over-</a:t>
              </a:r>
              <a:r>
                <a:rPr lang="en-US">
                  <a:latin typeface="Helvetica Neue"/>
                  <a:ea typeface="Helvetica Neue"/>
                  <a:cs typeface="Helvetica Neue"/>
                  <a:sym typeface="Helvetica Neue"/>
                </a:rPr>
                <a:t> or </a:t>
              </a:r>
              <a:r>
                <a:rPr b="1" lang="en-US">
                  <a:latin typeface="Helvetica Neue"/>
                  <a:ea typeface="Helvetica Neue"/>
                  <a:cs typeface="Helvetica Neue"/>
                  <a:sym typeface="Helvetica Neue"/>
                </a:rPr>
                <a:t>under-predicting</a:t>
              </a:r>
              <a:r>
                <a:rPr lang="en-US">
                  <a:latin typeface="Helvetica Neue"/>
                  <a:ea typeface="Helvetica Neue"/>
                  <a:cs typeface="Helvetica Neue"/>
                  <a:sym typeface="Helvetica Neue"/>
                </a:rPr>
                <a:t> readmission risk, impacting patient care and financial costs.</a:t>
              </a:r>
              <a:endParaRPr>
                <a:latin typeface="Helvetica Neue"/>
                <a:ea typeface="Helvetica Neue"/>
                <a:cs typeface="Helvetica Neue"/>
                <a:sym typeface="Helvetica Neue"/>
              </a:endParaRPr>
            </a:p>
          </p:txBody>
        </p:sp>
      </p:grpSp>
      <p:pic>
        <p:nvPicPr>
          <p:cNvPr id="417" name="Google Shape;417;g332da9ed79e_0_10"/>
          <p:cNvPicPr preferRelativeResize="0"/>
          <p:nvPr/>
        </p:nvPicPr>
        <p:blipFill>
          <a:blip r:embed="rId4">
            <a:alphaModFix/>
          </a:blip>
          <a:stretch>
            <a:fillRect/>
          </a:stretch>
        </p:blipFill>
        <p:spPr>
          <a:xfrm>
            <a:off x="838197" y="2425273"/>
            <a:ext cx="1018800" cy="1018800"/>
          </a:xfrm>
          <a:prstGeom prst="rect">
            <a:avLst/>
          </a:prstGeom>
          <a:noFill/>
          <a:ln>
            <a:noFill/>
          </a:ln>
        </p:spPr>
      </p:pic>
      <p:sp>
        <p:nvSpPr>
          <p:cNvPr id="418" name="Google Shape;418;g332da9ed79e_0_10"/>
          <p:cNvSpPr/>
          <p:nvPr/>
        </p:nvSpPr>
        <p:spPr>
          <a:xfrm>
            <a:off x="762717" y="3561085"/>
            <a:ext cx="5055600" cy="291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2400"/>
              <a:buFont typeface="Arial"/>
              <a:buNone/>
            </a:pPr>
            <a:r>
              <a:rPr b="1" lang="en-US" sz="1600">
                <a:solidFill>
                  <a:srgbClr val="980000"/>
                </a:solidFill>
                <a:latin typeface="Helvetica Neue"/>
                <a:ea typeface="Helvetica Neue"/>
                <a:cs typeface="Helvetica Neue"/>
                <a:sym typeface="Helvetica Neue"/>
              </a:rPr>
              <a:t>How is calibration done?</a:t>
            </a:r>
            <a:endParaRPr b="1" sz="1600">
              <a:solidFill>
                <a:srgbClr val="980000"/>
              </a:solidFill>
              <a:latin typeface="Helvetica Neue"/>
              <a:ea typeface="Helvetica Neue"/>
              <a:cs typeface="Helvetica Neue"/>
              <a:sym typeface="Helvetica Neue"/>
            </a:endParaRPr>
          </a:p>
        </p:txBody>
      </p:sp>
      <p:cxnSp>
        <p:nvCxnSpPr>
          <p:cNvPr id="419" name="Google Shape;419;g332da9ed79e_0_10"/>
          <p:cNvCxnSpPr/>
          <p:nvPr/>
        </p:nvCxnSpPr>
        <p:spPr>
          <a:xfrm>
            <a:off x="762717" y="3880066"/>
            <a:ext cx="5218200" cy="0"/>
          </a:xfrm>
          <a:prstGeom prst="straightConnector1">
            <a:avLst/>
          </a:prstGeom>
          <a:noFill/>
          <a:ln cap="flat" cmpd="sng" w="28575">
            <a:solidFill>
              <a:srgbClr val="EFEFEF"/>
            </a:solidFill>
            <a:prstDash val="solid"/>
            <a:round/>
            <a:headEnd len="med" w="med" type="none"/>
            <a:tailEnd len="med" w="med" type="none"/>
          </a:ln>
        </p:spPr>
      </p:cxnSp>
      <p:graphicFrame>
        <p:nvGraphicFramePr>
          <p:cNvPr id="420" name="Google Shape;420;g332da9ed79e_0_10"/>
          <p:cNvGraphicFramePr/>
          <p:nvPr/>
        </p:nvGraphicFramePr>
        <p:xfrm>
          <a:off x="762704" y="4007977"/>
          <a:ext cx="3000000" cy="3000000"/>
        </p:xfrm>
        <a:graphic>
          <a:graphicData uri="http://schemas.openxmlformats.org/drawingml/2006/table">
            <a:tbl>
              <a:tblPr>
                <a:noFill/>
                <a:tableStyleId>{6F36B0A0-8AF3-486A-A779-009A98428F98}</a:tableStyleId>
              </a:tblPr>
              <a:tblGrid>
                <a:gridCol w="1278775"/>
                <a:gridCol w="3944325"/>
              </a:tblGrid>
              <a:tr h="860850">
                <a:tc>
                  <a:txBody>
                    <a:bodyPr/>
                    <a:lstStyle/>
                    <a:p>
                      <a:pPr indent="0" lvl="0" marL="0" rtl="0" algn="l">
                        <a:spcBef>
                          <a:spcPts val="0"/>
                        </a:spcBef>
                        <a:spcAft>
                          <a:spcPts val="0"/>
                        </a:spcAft>
                        <a:buNone/>
                      </a:pPr>
                      <a:r>
                        <a:rPr b="1" lang="en-US">
                          <a:latin typeface="Helvetica Neue"/>
                          <a:ea typeface="Helvetica Neue"/>
                          <a:cs typeface="Helvetica Neue"/>
                          <a:sym typeface="Helvetica Neue"/>
                        </a:rPr>
                        <a:t>Isotonic Regression</a:t>
                      </a:r>
                      <a:endParaRPr b="1">
                        <a:latin typeface="Helvetica Neue"/>
                        <a:ea typeface="Helvetica Neue"/>
                        <a:cs typeface="Helvetica Neue"/>
                        <a:sym typeface="Helvetica Neue"/>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US">
                          <a:latin typeface="Helvetica Neue"/>
                          <a:ea typeface="Helvetica Neue"/>
                          <a:cs typeface="Helvetica Neue"/>
                          <a:sym typeface="Helvetica Neue"/>
                        </a:rPr>
                        <a:t>Non-parametric method that finds a non-decreasing function to map predicted probabilities to calibrated ones via:</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US">
                          <a:latin typeface="Helvetica Neue"/>
                          <a:ea typeface="Helvetica Neue"/>
                          <a:cs typeface="Helvetica Neue"/>
                          <a:sym typeface="Helvetica Neue"/>
                        </a:rPr>
                        <a:t>CalibratedClassifierCV or </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US">
                          <a:latin typeface="Helvetica Neue"/>
                          <a:ea typeface="Helvetica Neue"/>
                          <a:cs typeface="Helvetica Neue"/>
                          <a:sym typeface="Helvetica Neue"/>
                        </a:rPr>
                        <a:t>Custom wrapper (for CatBoost)</a:t>
                      </a:r>
                      <a:endParaRPr>
                        <a:latin typeface="Helvetica Neue"/>
                        <a:ea typeface="Helvetica Neue"/>
                        <a:cs typeface="Helvetica Neue"/>
                        <a:sym typeface="Helvetica Neue"/>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tcPr>
                </a:tc>
              </a:tr>
            </a:tbl>
          </a:graphicData>
        </a:graphic>
      </p:graphicFrame>
      <p:sp>
        <p:nvSpPr>
          <p:cNvPr id="421" name="Google Shape;421;g332da9ed79e_0_10"/>
          <p:cNvSpPr/>
          <p:nvPr/>
        </p:nvSpPr>
        <p:spPr>
          <a:xfrm>
            <a:off x="6414800" y="1911609"/>
            <a:ext cx="5055600" cy="291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2400"/>
              <a:buFont typeface="Arial"/>
              <a:buNone/>
            </a:pPr>
            <a:r>
              <a:rPr b="1" lang="en-US" sz="1600">
                <a:solidFill>
                  <a:srgbClr val="980000"/>
                </a:solidFill>
                <a:latin typeface="Helvetica Neue"/>
                <a:ea typeface="Helvetica Neue"/>
                <a:cs typeface="Helvetica Neue"/>
                <a:sym typeface="Helvetica Neue"/>
              </a:rPr>
              <a:t>XGBoost Calibration Analysis</a:t>
            </a:r>
            <a:endParaRPr b="1" sz="1600">
              <a:solidFill>
                <a:srgbClr val="980000"/>
              </a:solidFill>
              <a:latin typeface="Helvetica Neue"/>
              <a:ea typeface="Helvetica Neue"/>
              <a:cs typeface="Helvetica Neue"/>
              <a:sym typeface="Helvetica Neue"/>
            </a:endParaRPr>
          </a:p>
        </p:txBody>
      </p:sp>
      <p:cxnSp>
        <p:nvCxnSpPr>
          <p:cNvPr id="422" name="Google Shape;422;g332da9ed79e_0_10"/>
          <p:cNvCxnSpPr/>
          <p:nvPr/>
        </p:nvCxnSpPr>
        <p:spPr>
          <a:xfrm>
            <a:off x="6414800" y="2230590"/>
            <a:ext cx="5226000" cy="0"/>
          </a:xfrm>
          <a:prstGeom prst="straightConnector1">
            <a:avLst/>
          </a:prstGeom>
          <a:noFill/>
          <a:ln cap="flat" cmpd="sng" w="28575">
            <a:solidFill>
              <a:srgbClr val="EFEFEF"/>
            </a:solidFill>
            <a:prstDash val="solid"/>
            <a:round/>
            <a:headEnd len="med" w="med" type="none"/>
            <a:tailEnd len="med" w="med" type="none"/>
          </a:ln>
        </p:spPr>
      </p:cxnSp>
      <p:sp>
        <p:nvSpPr>
          <p:cNvPr id="423" name="Google Shape;423;g332da9ed79e_0_10"/>
          <p:cNvSpPr/>
          <p:nvPr/>
        </p:nvSpPr>
        <p:spPr>
          <a:xfrm>
            <a:off x="6414800" y="2346432"/>
            <a:ext cx="5226000" cy="945000"/>
          </a:xfrm>
          <a:prstGeom prst="rect">
            <a:avLst/>
          </a:prstGeom>
          <a:solidFill>
            <a:srgbClr val="F3F3F3"/>
          </a:solidFill>
          <a:ln cap="flat" cmpd="sng" w="19050">
            <a:solidFill>
              <a:srgbClr val="F3F3F3"/>
            </a:solidFill>
            <a:prstDash val="solid"/>
            <a:round/>
            <a:headEnd len="sm" w="sm" type="none"/>
            <a:tailEnd len="sm" w="sm" type="none"/>
          </a:ln>
        </p:spPr>
        <p:txBody>
          <a:bodyPr anchorCtr="0" anchor="ctr" bIns="91425" lIns="400050" spcFirstLastPara="1" rIns="91425" wrap="square" tIns="91425">
            <a:noAutofit/>
          </a:bodyPr>
          <a:lstStyle/>
          <a:p>
            <a:pPr indent="0" lvl="0" marL="0" marR="0" rtl="0" algn="l">
              <a:spcBef>
                <a:spcPts val="0"/>
              </a:spcBef>
              <a:spcAft>
                <a:spcPts val="0"/>
              </a:spcAft>
              <a:buNone/>
            </a:pPr>
            <a:r>
              <a:rPr lang="en-US">
                <a:latin typeface="Helvetica Neue"/>
                <a:ea typeface="Helvetica Neue"/>
                <a:cs typeface="Helvetica Neue"/>
                <a:sym typeface="Helvetica Neue"/>
              </a:rPr>
              <a:t>As seen in the XGBoost calibration curve, both models overestimate probabilities at high confidence levels, leading to overconfident predictions that may mislead decision-making.</a:t>
            </a:r>
            <a:endParaRPr>
              <a:latin typeface="Helvetica Neue"/>
              <a:ea typeface="Helvetica Neue"/>
              <a:cs typeface="Helvetica Neue"/>
              <a:sym typeface="Helvetica Neue"/>
            </a:endParaRPr>
          </a:p>
        </p:txBody>
      </p:sp>
      <p:sp>
        <p:nvSpPr>
          <p:cNvPr id="424" name="Google Shape;424;g332da9ed79e_0_10"/>
          <p:cNvSpPr/>
          <p:nvPr/>
        </p:nvSpPr>
        <p:spPr>
          <a:xfrm>
            <a:off x="762725" y="5408000"/>
            <a:ext cx="5226000" cy="945000"/>
          </a:xfrm>
          <a:prstGeom prst="rect">
            <a:avLst/>
          </a:prstGeom>
          <a:solidFill>
            <a:srgbClr val="D9D2E9"/>
          </a:solidFill>
          <a:ln cap="flat" cmpd="sng" w="9525">
            <a:solidFill>
              <a:srgbClr val="D9D2E9"/>
            </a:solidFill>
            <a:prstDash val="solid"/>
            <a:round/>
            <a:headEnd len="sm" w="sm" type="none"/>
            <a:tailEnd len="sm" w="sm" type="none"/>
          </a:ln>
        </p:spPr>
        <p:txBody>
          <a:bodyPr anchorCtr="0" anchor="ctr" bIns="91425" lIns="91425" spcFirstLastPara="1" rIns="91425" wrap="square" tIns="91425">
            <a:noAutofit/>
          </a:bodyPr>
          <a:lstStyle/>
          <a:p>
            <a:pPr indent="0" lvl="0" marL="114300" marR="0" rtl="0" algn="l">
              <a:spcBef>
                <a:spcPts val="0"/>
              </a:spcBef>
              <a:spcAft>
                <a:spcPts val="0"/>
              </a:spcAft>
              <a:buNone/>
            </a:pPr>
            <a:r>
              <a:rPr b="1" lang="en-US">
                <a:latin typeface="Helvetica Neue"/>
                <a:ea typeface="Helvetica Neue"/>
                <a:cs typeface="Helvetica Neue"/>
                <a:sym typeface="Helvetica Neue"/>
              </a:rPr>
              <a:t>Takeaway</a:t>
            </a:r>
            <a:r>
              <a:rPr lang="en-US">
                <a:latin typeface="Helvetica Neue"/>
                <a:ea typeface="Helvetica Neue"/>
                <a:cs typeface="Helvetica Neue"/>
                <a:sym typeface="Helvetica Neue"/>
              </a:rPr>
              <a:t>: These models work well for general predictions, but clinical decision-making requires precise probability calibration to avoid over/underestimating risk.</a:t>
            </a:r>
            <a:endParaRPr>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g3333f4f2061_4_46"/>
          <p:cNvSpPr/>
          <p:nvPr/>
        </p:nvSpPr>
        <p:spPr>
          <a:xfrm>
            <a:off x="5937575" y="2000443"/>
            <a:ext cx="6102000" cy="4116000"/>
          </a:xfrm>
          <a:prstGeom prst="rect">
            <a:avLst/>
          </a:prstGeom>
          <a:noFill/>
          <a:ln cap="flat" cmpd="sng" w="19050">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b="1">
              <a:solidFill>
                <a:schemeClr val="dk1"/>
              </a:solidFill>
              <a:latin typeface="Helvetica Neue"/>
              <a:ea typeface="Helvetica Neue"/>
              <a:cs typeface="Helvetica Neue"/>
              <a:sym typeface="Helvetica Neue"/>
            </a:endParaRPr>
          </a:p>
        </p:txBody>
      </p:sp>
      <p:sp>
        <p:nvSpPr>
          <p:cNvPr id="430" name="Google Shape;430;g3333f4f2061_4_46"/>
          <p:cNvSpPr txBox="1"/>
          <p:nvPr>
            <p:ph type="title"/>
          </p:nvPr>
        </p:nvSpPr>
        <p:spPr>
          <a:xfrm>
            <a:off x="839788" y="3"/>
            <a:ext cx="10515600" cy="13257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a:t>Evaluating Model Performance: The Precision-Recall Tradeoff</a:t>
            </a:r>
            <a:endParaRPr/>
          </a:p>
        </p:txBody>
      </p:sp>
      <p:sp>
        <p:nvSpPr>
          <p:cNvPr id="431" name="Google Shape;431;g3333f4f2061_4_46"/>
          <p:cNvSpPr txBox="1"/>
          <p:nvPr>
            <p:ph idx="12" type="sldNum"/>
          </p:nvPr>
        </p:nvSpPr>
        <p:spPr>
          <a:xfrm>
            <a:off x="8610601" y="6459132"/>
            <a:ext cx="34323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en-US"/>
              <a:t>‹#›</a:t>
            </a:fld>
            <a:endParaRPr/>
          </a:p>
        </p:txBody>
      </p:sp>
      <p:sp>
        <p:nvSpPr>
          <p:cNvPr id="432" name="Google Shape;432;g3333f4f2061_4_46"/>
          <p:cNvSpPr txBox="1"/>
          <p:nvPr>
            <p:ph idx="2" type="body"/>
          </p:nvPr>
        </p:nvSpPr>
        <p:spPr>
          <a:xfrm>
            <a:off x="839800" y="7179425"/>
            <a:ext cx="5157900" cy="4809900"/>
          </a:xfrm>
          <a:prstGeom prst="rect">
            <a:avLst/>
          </a:prstGeom>
        </p:spPr>
        <p:txBody>
          <a:bodyPr anchorCtr="0" anchor="t" bIns="45700" lIns="0" spcFirstLastPara="1" rIns="0" wrap="square" tIns="45700">
            <a:noAutofit/>
          </a:bodyPr>
          <a:lstStyle/>
          <a:p>
            <a:pPr indent="0" lvl="0" marL="0" rtl="0" algn="l">
              <a:spcBef>
                <a:spcPts val="1000"/>
              </a:spcBef>
              <a:spcAft>
                <a:spcPts val="0"/>
              </a:spcAft>
              <a:buClr>
                <a:schemeClr val="dk1"/>
              </a:buClr>
              <a:buSzPts val="1100"/>
              <a:buFont typeface="Arial"/>
              <a:buNone/>
            </a:pPr>
            <a:r>
              <a:rPr b="1" lang="en-US" sz="1800">
                <a:solidFill>
                  <a:schemeClr val="dk1"/>
                </a:solidFill>
              </a:rPr>
              <a:t>Insights</a:t>
            </a:r>
            <a:r>
              <a:rPr b="1" lang="en-US" sz="1800">
                <a:solidFill>
                  <a:schemeClr val="dk1"/>
                </a:solidFill>
              </a:rPr>
              <a:t>:</a:t>
            </a:r>
            <a:endParaRPr b="1" sz="1800">
              <a:solidFill>
                <a:schemeClr val="dk1"/>
              </a:solidFill>
            </a:endParaRPr>
          </a:p>
          <a:p>
            <a:pPr indent="-342900" lvl="0" marL="457200" rtl="0" algn="l">
              <a:spcBef>
                <a:spcPts val="1000"/>
              </a:spcBef>
              <a:spcAft>
                <a:spcPts val="0"/>
              </a:spcAft>
              <a:buClr>
                <a:schemeClr val="dk1"/>
              </a:buClr>
              <a:buSzPts val="1800"/>
              <a:buChar char="•"/>
            </a:pPr>
            <a:r>
              <a:rPr b="1" lang="en-US" sz="1800">
                <a:solidFill>
                  <a:schemeClr val="dk1"/>
                </a:solidFill>
              </a:rPr>
              <a:t>SMOTE outperforms class weight on average </a:t>
            </a:r>
            <a:endParaRPr b="1" sz="1800">
              <a:solidFill>
                <a:schemeClr val="dk1"/>
              </a:solidFill>
            </a:endParaRPr>
          </a:p>
          <a:p>
            <a:pPr indent="-342900" lvl="1" marL="914400" rtl="0" algn="l">
              <a:spcBef>
                <a:spcPts val="0"/>
              </a:spcBef>
              <a:spcAft>
                <a:spcPts val="0"/>
              </a:spcAft>
              <a:buClr>
                <a:schemeClr val="dk1"/>
              </a:buClr>
              <a:buSzPts val="1800"/>
              <a:buChar char="•"/>
            </a:pPr>
            <a:r>
              <a:rPr lang="en-US" sz="1800">
                <a:solidFill>
                  <a:schemeClr val="dk1"/>
                </a:solidFill>
              </a:rPr>
              <a:t>4 out of 5 models (Random Forest, CatBoost, Logistic Regression, and LightGBM)</a:t>
            </a:r>
            <a:endParaRPr sz="1800">
              <a:solidFill>
                <a:schemeClr val="dk1"/>
              </a:solidFill>
            </a:endParaRPr>
          </a:p>
          <a:p>
            <a:pPr indent="-342900" lvl="0" marL="457200" rtl="0" algn="l">
              <a:spcBef>
                <a:spcPts val="0"/>
              </a:spcBef>
              <a:spcAft>
                <a:spcPts val="0"/>
              </a:spcAft>
              <a:buClr>
                <a:schemeClr val="dk1"/>
              </a:buClr>
              <a:buSzPts val="1800"/>
              <a:buChar char="•"/>
            </a:pPr>
            <a:r>
              <a:rPr b="1" lang="en-US" sz="1800">
                <a:solidFill>
                  <a:schemeClr val="dk1"/>
                </a:solidFill>
              </a:rPr>
              <a:t>RandomForest delivers the highest F2 scores</a:t>
            </a:r>
            <a:r>
              <a:rPr lang="en-US" sz="1800">
                <a:solidFill>
                  <a:schemeClr val="dk1"/>
                </a:solidFill>
              </a:rPr>
              <a:t> </a:t>
            </a:r>
            <a:endParaRPr sz="1800">
              <a:solidFill>
                <a:schemeClr val="dk1"/>
              </a:solidFill>
            </a:endParaRPr>
          </a:p>
          <a:p>
            <a:pPr indent="-342900" lvl="1" marL="914400" rtl="0" algn="l">
              <a:spcBef>
                <a:spcPts val="0"/>
              </a:spcBef>
              <a:spcAft>
                <a:spcPts val="0"/>
              </a:spcAft>
              <a:buClr>
                <a:schemeClr val="dk1"/>
              </a:buClr>
              <a:buSzPts val="1800"/>
              <a:buChar char="•"/>
            </a:pPr>
            <a:r>
              <a:rPr lang="en-US" sz="1800">
                <a:solidFill>
                  <a:schemeClr val="dk1"/>
                </a:solidFill>
              </a:rPr>
              <a:t>Excels with class weighting, hurt by SMOTE</a:t>
            </a:r>
            <a:endParaRPr sz="1800">
              <a:solidFill>
                <a:schemeClr val="dk1"/>
              </a:solidFill>
            </a:endParaRPr>
          </a:p>
          <a:p>
            <a:pPr indent="0" lvl="0" marL="0" rtl="0" algn="l">
              <a:spcBef>
                <a:spcPts val="1000"/>
              </a:spcBef>
              <a:spcAft>
                <a:spcPts val="0"/>
              </a:spcAft>
              <a:buNone/>
            </a:pPr>
            <a:r>
              <a:rPr b="1" lang="en-US" sz="1800">
                <a:solidFill>
                  <a:schemeClr val="dk1"/>
                </a:solidFill>
              </a:rPr>
              <a:t>Weighing Model Performance Against Clinical Application:</a:t>
            </a:r>
            <a:endParaRPr b="1" sz="1800">
              <a:solidFill>
                <a:schemeClr val="dk1"/>
              </a:solidFill>
            </a:endParaRPr>
          </a:p>
          <a:p>
            <a:pPr indent="-342900" lvl="0" marL="457200" rtl="0" algn="l">
              <a:spcBef>
                <a:spcPts val="1000"/>
              </a:spcBef>
              <a:spcAft>
                <a:spcPts val="0"/>
              </a:spcAft>
              <a:buClr>
                <a:schemeClr val="dk1"/>
              </a:buClr>
              <a:buSzPts val="1800"/>
              <a:buChar char="•"/>
            </a:pPr>
            <a:r>
              <a:rPr lang="en-US" sz="1800">
                <a:solidFill>
                  <a:schemeClr val="dk1"/>
                </a:solidFill>
              </a:rPr>
              <a:t>Optimizing F2 score led to probability thresholds classifying patients at risk for readmission between (0.08 - 0.10)</a:t>
            </a:r>
            <a:endParaRPr sz="1800">
              <a:solidFill>
                <a:schemeClr val="dk1"/>
              </a:solidFill>
            </a:endParaRPr>
          </a:p>
        </p:txBody>
      </p:sp>
      <p:pic>
        <p:nvPicPr>
          <p:cNvPr id="433" name="Google Shape;433;g3333f4f2061_4_46"/>
          <p:cNvPicPr preferRelativeResize="0"/>
          <p:nvPr/>
        </p:nvPicPr>
        <p:blipFill>
          <a:blip r:embed="rId3">
            <a:alphaModFix/>
          </a:blip>
          <a:stretch>
            <a:fillRect/>
          </a:stretch>
        </p:blipFill>
        <p:spPr>
          <a:xfrm>
            <a:off x="6001000" y="2149703"/>
            <a:ext cx="5889500" cy="3910996"/>
          </a:xfrm>
          <a:prstGeom prst="rect">
            <a:avLst/>
          </a:prstGeom>
          <a:noFill/>
          <a:ln>
            <a:noFill/>
          </a:ln>
        </p:spPr>
      </p:pic>
      <p:sp>
        <p:nvSpPr>
          <p:cNvPr id="434" name="Google Shape;434;g3333f4f2061_4_46"/>
          <p:cNvSpPr/>
          <p:nvPr/>
        </p:nvSpPr>
        <p:spPr>
          <a:xfrm>
            <a:off x="5937575" y="1709200"/>
            <a:ext cx="6102000" cy="291300"/>
          </a:xfrm>
          <a:prstGeom prst="rect">
            <a:avLst/>
          </a:prstGeom>
          <a:solidFill>
            <a:srgbClr val="F3F3F3"/>
          </a:solid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1000"/>
              </a:spcBef>
              <a:spcAft>
                <a:spcPts val="0"/>
              </a:spcAft>
              <a:buClr>
                <a:schemeClr val="dk1"/>
              </a:buClr>
              <a:buSzPts val="2400"/>
              <a:buFont typeface="Arial"/>
              <a:buNone/>
            </a:pPr>
            <a:r>
              <a:rPr b="1" lang="en-US" sz="1600">
                <a:solidFill>
                  <a:srgbClr val="980000"/>
                </a:solidFill>
                <a:latin typeface="Helvetica Neue"/>
                <a:ea typeface="Helvetica Neue"/>
                <a:cs typeface="Helvetica Neue"/>
                <a:sym typeface="Helvetica Neue"/>
              </a:rPr>
              <a:t>F2 Scores by Model</a:t>
            </a:r>
            <a:endParaRPr b="1" sz="1600">
              <a:solidFill>
                <a:srgbClr val="980000"/>
              </a:solidFill>
              <a:latin typeface="Helvetica Neue"/>
              <a:ea typeface="Helvetica Neue"/>
              <a:cs typeface="Helvetica Neue"/>
              <a:sym typeface="Helvetica Neue"/>
            </a:endParaRPr>
          </a:p>
        </p:txBody>
      </p:sp>
      <p:sp>
        <p:nvSpPr>
          <p:cNvPr id="435" name="Google Shape;435;g3333f4f2061_4_46"/>
          <p:cNvSpPr/>
          <p:nvPr/>
        </p:nvSpPr>
        <p:spPr>
          <a:xfrm>
            <a:off x="6213825" y="7222659"/>
            <a:ext cx="5055600" cy="291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2400"/>
              <a:buFont typeface="Arial"/>
              <a:buNone/>
            </a:pPr>
            <a:r>
              <a:rPr b="1" lang="en-US" sz="1600">
                <a:solidFill>
                  <a:srgbClr val="980000"/>
                </a:solidFill>
                <a:latin typeface="Helvetica Neue"/>
                <a:ea typeface="Helvetica Neue"/>
                <a:cs typeface="Helvetica Neue"/>
                <a:sym typeface="Helvetica Neue"/>
              </a:rPr>
              <a:t>Why is calibration needed?</a:t>
            </a:r>
            <a:endParaRPr b="1" sz="1600">
              <a:solidFill>
                <a:srgbClr val="980000"/>
              </a:solidFill>
              <a:latin typeface="Helvetica Neue"/>
              <a:ea typeface="Helvetica Neue"/>
              <a:cs typeface="Helvetica Neue"/>
              <a:sym typeface="Helvetica Neue"/>
            </a:endParaRPr>
          </a:p>
        </p:txBody>
      </p:sp>
      <p:grpSp>
        <p:nvGrpSpPr>
          <p:cNvPr id="436" name="Google Shape;436;g3333f4f2061_4_46"/>
          <p:cNvGrpSpPr/>
          <p:nvPr/>
        </p:nvGrpSpPr>
        <p:grpSpPr>
          <a:xfrm>
            <a:off x="6213825" y="7657482"/>
            <a:ext cx="5223100" cy="1064280"/>
            <a:chOff x="761250" y="2567700"/>
            <a:chExt cx="5223100" cy="1027000"/>
          </a:xfrm>
        </p:grpSpPr>
        <p:sp>
          <p:nvSpPr>
            <p:cNvPr id="437" name="Google Shape;437;g3333f4f2061_4_46"/>
            <p:cNvSpPr/>
            <p:nvPr/>
          </p:nvSpPr>
          <p:spPr>
            <a:xfrm>
              <a:off x="761250" y="2567700"/>
              <a:ext cx="1153500" cy="1018800"/>
            </a:xfrm>
            <a:prstGeom prst="rect">
              <a:avLst/>
            </a:prstGeom>
            <a:noFill/>
            <a:ln cap="flat" cmpd="sng" w="19050">
              <a:solidFill>
                <a:srgbClr val="F3F3F3"/>
              </a:solidFill>
              <a:prstDash val="solid"/>
              <a:round/>
              <a:headEnd len="sm" w="sm" type="none"/>
              <a:tailEnd len="sm" w="sm" type="none"/>
            </a:ln>
          </p:spPr>
          <p:txBody>
            <a:bodyPr anchorCtr="0" anchor="ctr" bIns="91425" lIns="400050" spcFirstLastPara="1" rIns="91425" wrap="square" tIns="91425">
              <a:noAutofit/>
            </a:bodyPr>
            <a:lstStyle/>
            <a:p>
              <a:pPr indent="0" lvl="0" marL="0" marR="0" rtl="0" algn="l">
                <a:spcBef>
                  <a:spcPts val="0"/>
                </a:spcBef>
                <a:spcAft>
                  <a:spcPts val="0"/>
                </a:spcAft>
                <a:buNone/>
              </a:pPr>
              <a:r>
                <a:t/>
              </a:r>
              <a:endParaRPr>
                <a:latin typeface="Helvetica Neue"/>
                <a:ea typeface="Helvetica Neue"/>
                <a:cs typeface="Helvetica Neue"/>
                <a:sym typeface="Helvetica Neue"/>
              </a:endParaRPr>
            </a:p>
          </p:txBody>
        </p:sp>
        <p:sp>
          <p:nvSpPr>
            <p:cNvPr id="438" name="Google Shape;438;g3333f4f2061_4_46"/>
            <p:cNvSpPr/>
            <p:nvPr/>
          </p:nvSpPr>
          <p:spPr>
            <a:xfrm>
              <a:off x="1933750" y="2575900"/>
              <a:ext cx="4050600" cy="1018800"/>
            </a:xfrm>
            <a:prstGeom prst="rect">
              <a:avLst/>
            </a:prstGeom>
            <a:solidFill>
              <a:srgbClr val="F3F3F3"/>
            </a:solidFill>
            <a:ln cap="flat" cmpd="sng" w="19050">
              <a:solidFill>
                <a:srgbClr val="F3F3F3"/>
              </a:solidFill>
              <a:prstDash val="solid"/>
              <a:round/>
              <a:headEnd len="sm" w="sm" type="none"/>
              <a:tailEnd len="sm" w="sm" type="none"/>
            </a:ln>
          </p:spPr>
          <p:txBody>
            <a:bodyPr anchorCtr="0" anchor="ctr" bIns="91425" lIns="400050" spcFirstLastPara="1" rIns="91425" wrap="square" tIns="91425">
              <a:noAutofit/>
            </a:bodyPr>
            <a:lstStyle/>
            <a:p>
              <a:pPr indent="0" lvl="0" marL="0" marR="0" rtl="0" algn="l">
                <a:spcBef>
                  <a:spcPts val="0"/>
                </a:spcBef>
                <a:spcAft>
                  <a:spcPts val="0"/>
                </a:spcAft>
                <a:buNone/>
              </a:pPr>
              <a:r>
                <a:rPr lang="en-US">
                  <a:latin typeface="Helvetica Neue"/>
                  <a:ea typeface="Helvetica Neue"/>
                  <a:cs typeface="Helvetica Neue"/>
                  <a:sym typeface="Helvetica Neue"/>
                </a:rPr>
                <a:t>For hospital readmission models, improperly calibrated probabilities from models could lead to </a:t>
              </a:r>
              <a:r>
                <a:rPr b="1" lang="en-US">
                  <a:latin typeface="Helvetica Neue"/>
                  <a:ea typeface="Helvetica Neue"/>
                  <a:cs typeface="Helvetica Neue"/>
                  <a:sym typeface="Helvetica Neue"/>
                </a:rPr>
                <a:t>over-</a:t>
              </a:r>
              <a:r>
                <a:rPr lang="en-US">
                  <a:latin typeface="Helvetica Neue"/>
                  <a:ea typeface="Helvetica Neue"/>
                  <a:cs typeface="Helvetica Neue"/>
                  <a:sym typeface="Helvetica Neue"/>
                </a:rPr>
                <a:t> or </a:t>
              </a:r>
              <a:r>
                <a:rPr b="1" lang="en-US">
                  <a:latin typeface="Helvetica Neue"/>
                  <a:ea typeface="Helvetica Neue"/>
                  <a:cs typeface="Helvetica Neue"/>
                  <a:sym typeface="Helvetica Neue"/>
                </a:rPr>
                <a:t>under-predicting</a:t>
              </a:r>
              <a:r>
                <a:rPr lang="en-US">
                  <a:latin typeface="Helvetica Neue"/>
                  <a:ea typeface="Helvetica Neue"/>
                  <a:cs typeface="Helvetica Neue"/>
                  <a:sym typeface="Helvetica Neue"/>
                </a:rPr>
                <a:t> readmission risk, impacting patient care and financial costs.</a:t>
              </a:r>
              <a:endParaRPr>
                <a:latin typeface="Helvetica Neue"/>
                <a:ea typeface="Helvetica Neue"/>
                <a:cs typeface="Helvetica Neue"/>
                <a:sym typeface="Helvetica Neue"/>
              </a:endParaRPr>
            </a:p>
          </p:txBody>
        </p:sp>
      </p:grpSp>
      <p:sp>
        <p:nvSpPr>
          <p:cNvPr id="439" name="Google Shape;439;g3333f4f2061_4_46"/>
          <p:cNvSpPr/>
          <p:nvPr/>
        </p:nvSpPr>
        <p:spPr>
          <a:xfrm>
            <a:off x="6215292" y="8872135"/>
            <a:ext cx="5055600" cy="291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2400"/>
              <a:buFont typeface="Arial"/>
              <a:buNone/>
            </a:pPr>
            <a:r>
              <a:rPr b="1" lang="en-US" sz="1600">
                <a:solidFill>
                  <a:srgbClr val="980000"/>
                </a:solidFill>
                <a:latin typeface="Helvetica Neue"/>
                <a:ea typeface="Helvetica Neue"/>
                <a:cs typeface="Helvetica Neue"/>
                <a:sym typeface="Helvetica Neue"/>
              </a:rPr>
              <a:t>How is calibration done?</a:t>
            </a:r>
            <a:endParaRPr b="1" sz="1600">
              <a:solidFill>
                <a:srgbClr val="980000"/>
              </a:solidFill>
              <a:latin typeface="Helvetica Neue"/>
              <a:ea typeface="Helvetica Neue"/>
              <a:cs typeface="Helvetica Neue"/>
              <a:sym typeface="Helvetica Neue"/>
            </a:endParaRPr>
          </a:p>
        </p:txBody>
      </p:sp>
      <p:cxnSp>
        <p:nvCxnSpPr>
          <p:cNvPr id="440" name="Google Shape;440;g3333f4f2061_4_46"/>
          <p:cNvCxnSpPr/>
          <p:nvPr/>
        </p:nvCxnSpPr>
        <p:spPr>
          <a:xfrm>
            <a:off x="6215292" y="9191116"/>
            <a:ext cx="5218200" cy="0"/>
          </a:xfrm>
          <a:prstGeom prst="straightConnector1">
            <a:avLst/>
          </a:prstGeom>
          <a:noFill/>
          <a:ln cap="flat" cmpd="sng" w="28575">
            <a:solidFill>
              <a:srgbClr val="EFEFEF"/>
            </a:solidFill>
            <a:prstDash val="solid"/>
            <a:round/>
            <a:headEnd len="med" w="med" type="none"/>
            <a:tailEnd len="med" w="med" type="none"/>
          </a:ln>
        </p:spPr>
      </p:cxnSp>
      <p:graphicFrame>
        <p:nvGraphicFramePr>
          <p:cNvPr id="441" name="Google Shape;441;g3333f4f2061_4_46"/>
          <p:cNvGraphicFramePr/>
          <p:nvPr/>
        </p:nvGraphicFramePr>
        <p:xfrm>
          <a:off x="6215279" y="9319027"/>
          <a:ext cx="3000000" cy="3000000"/>
        </p:xfrm>
        <a:graphic>
          <a:graphicData uri="http://schemas.openxmlformats.org/drawingml/2006/table">
            <a:tbl>
              <a:tblPr>
                <a:noFill/>
                <a:tableStyleId>{6F36B0A0-8AF3-486A-A779-009A98428F98}</a:tableStyleId>
              </a:tblPr>
              <a:tblGrid>
                <a:gridCol w="1278775"/>
                <a:gridCol w="3944325"/>
              </a:tblGrid>
              <a:tr h="860850">
                <a:tc>
                  <a:txBody>
                    <a:bodyPr/>
                    <a:lstStyle/>
                    <a:p>
                      <a:pPr indent="0" lvl="0" marL="0" rtl="0" algn="l">
                        <a:spcBef>
                          <a:spcPts val="0"/>
                        </a:spcBef>
                        <a:spcAft>
                          <a:spcPts val="0"/>
                        </a:spcAft>
                        <a:buNone/>
                      </a:pPr>
                      <a:r>
                        <a:rPr b="1" lang="en-US">
                          <a:latin typeface="Helvetica Neue"/>
                          <a:ea typeface="Helvetica Neue"/>
                          <a:cs typeface="Helvetica Neue"/>
                          <a:sym typeface="Helvetica Neue"/>
                        </a:rPr>
                        <a:t>Isotonic Regression</a:t>
                      </a:r>
                      <a:endParaRPr b="1">
                        <a:latin typeface="Helvetica Neue"/>
                        <a:ea typeface="Helvetica Neue"/>
                        <a:cs typeface="Helvetica Neue"/>
                        <a:sym typeface="Helvetica Neue"/>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US">
                          <a:latin typeface="Helvetica Neue"/>
                          <a:ea typeface="Helvetica Neue"/>
                          <a:cs typeface="Helvetica Neue"/>
                          <a:sym typeface="Helvetica Neue"/>
                        </a:rPr>
                        <a:t>Non-parametric method that finds a non-decreasing function to map predicted probabilities to calibrated ones via:</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US">
                          <a:latin typeface="Helvetica Neue"/>
                          <a:ea typeface="Helvetica Neue"/>
                          <a:cs typeface="Helvetica Neue"/>
                          <a:sym typeface="Helvetica Neue"/>
                        </a:rPr>
                        <a:t>CalibratedClassifierCV or </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US">
                          <a:latin typeface="Helvetica Neue"/>
                          <a:ea typeface="Helvetica Neue"/>
                          <a:cs typeface="Helvetica Neue"/>
                          <a:sym typeface="Helvetica Neue"/>
                        </a:rPr>
                        <a:t>Custom wrapper (for CatBoost)</a:t>
                      </a:r>
                      <a:endParaRPr>
                        <a:latin typeface="Helvetica Neue"/>
                        <a:ea typeface="Helvetica Neue"/>
                        <a:cs typeface="Helvetica Neue"/>
                        <a:sym typeface="Helvetica Neue"/>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tcPr>
                </a:tc>
              </a:tr>
            </a:tbl>
          </a:graphicData>
        </a:graphic>
      </p:graphicFrame>
      <p:sp>
        <p:nvSpPr>
          <p:cNvPr id="442" name="Google Shape;442;g3333f4f2061_4_46"/>
          <p:cNvSpPr/>
          <p:nvPr/>
        </p:nvSpPr>
        <p:spPr>
          <a:xfrm>
            <a:off x="11867375" y="7222659"/>
            <a:ext cx="5055600" cy="291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2400"/>
              <a:buFont typeface="Arial"/>
              <a:buNone/>
            </a:pPr>
            <a:r>
              <a:rPr b="1" lang="en-US" sz="1600">
                <a:solidFill>
                  <a:srgbClr val="980000"/>
                </a:solidFill>
                <a:latin typeface="Helvetica Neue"/>
                <a:ea typeface="Helvetica Neue"/>
                <a:cs typeface="Helvetica Neue"/>
                <a:sym typeface="Helvetica Neue"/>
              </a:rPr>
              <a:t>XGBoost Calibration Analysis</a:t>
            </a:r>
            <a:endParaRPr b="1" sz="1600">
              <a:solidFill>
                <a:srgbClr val="980000"/>
              </a:solidFill>
              <a:latin typeface="Helvetica Neue"/>
              <a:ea typeface="Helvetica Neue"/>
              <a:cs typeface="Helvetica Neue"/>
              <a:sym typeface="Helvetica Neue"/>
            </a:endParaRPr>
          </a:p>
        </p:txBody>
      </p:sp>
      <p:cxnSp>
        <p:nvCxnSpPr>
          <p:cNvPr id="443" name="Google Shape;443;g3333f4f2061_4_46"/>
          <p:cNvCxnSpPr/>
          <p:nvPr/>
        </p:nvCxnSpPr>
        <p:spPr>
          <a:xfrm>
            <a:off x="11867375" y="7541640"/>
            <a:ext cx="5226000" cy="0"/>
          </a:xfrm>
          <a:prstGeom prst="straightConnector1">
            <a:avLst/>
          </a:prstGeom>
          <a:noFill/>
          <a:ln cap="flat" cmpd="sng" w="28575">
            <a:solidFill>
              <a:srgbClr val="EFEFEF"/>
            </a:solidFill>
            <a:prstDash val="solid"/>
            <a:round/>
            <a:headEnd len="med" w="med" type="none"/>
            <a:tailEnd len="med" w="med" type="none"/>
          </a:ln>
        </p:spPr>
      </p:cxnSp>
      <p:sp>
        <p:nvSpPr>
          <p:cNvPr id="444" name="Google Shape;444;g3333f4f2061_4_46"/>
          <p:cNvSpPr/>
          <p:nvPr/>
        </p:nvSpPr>
        <p:spPr>
          <a:xfrm>
            <a:off x="11867375" y="7657482"/>
            <a:ext cx="5226000" cy="945000"/>
          </a:xfrm>
          <a:prstGeom prst="rect">
            <a:avLst/>
          </a:prstGeom>
          <a:solidFill>
            <a:srgbClr val="F3F3F3"/>
          </a:solidFill>
          <a:ln cap="flat" cmpd="sng" w="19050">
            <a:solidFill>
              <a:srgbClr val="F3F3F3"/>
            </a:solidFill>
            <a:prstDash val="solid"/>
            <a:round/>
            <a:headEnd len="sm" w="sm" type="none"/>
            <a:tailEnd len="sm" w="sm" type="none"/>
          </a:ln>
        </p:spPr>
        <p:txBody>
          <a:bodyPr anchorCtr="0" anchor="ctr" bIns="91425" lIns="400050" spcFirstLastPara="1" rIns="91425" wrap="square" tIns="91425">
            <a:noAutofit/>
          </a:bodyPr>
          <a:lstStyle/>
          <a:p>
            <a:pPr indent="0" lvl="0" marL="0" marR="0" rtl="0" algn="l">
              <a:spcBef>
                <a:spcPts val="0"/>
              </a:spcBef>
              <a:spcAft>
                <a:spcPts val="0"/>
              </a:spcAft>
              <a:buNone/>
            </a:pPr>
            <a:r>
              <a:rPr lang="en-US">
                <a:latin typeface="Helvetica Neue"/>
                <a:ea typeface="Helvetica Neue"/>
                <a:cs typeface="Helvetica Neue"/>
                <a:sym typeface="Helvetica Neue"/>
              </a:rPr>
              <a:t>As seen in the XGBoost calibration curve, both models overestimate probabilities at high confidence levels, leading to overconfident predictions that may mislead decision-making.</a:t>
            </a:r>
            <a:endParaRPr>
              <a:latin typeface="Helvetica Neue"/>
              <a:ea typeface="Helvetica Neue"/>
              <a:cs typeface="Helvetica Neue"/>
              <a:sym typeface="Helvetica Neue"/>
            </a:endParaRPr>
          </a:p>
        </p:txBody>
      </p:sp>
      <p:sp>
        <p:nvSpPr>
          <p:cNvPr id="445" name="Google Shape;445;g3333f4f2061_4_46"/>
          <p:cNvSpPr/>
          <p:nvPr/>
        </p:nvSpPr>
        <p:spPr>
          <a:xfrm>
            <a:off x="574942" y="1695360"/>
            <a:ext cx="5055600" cy="291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2400"/>
              <a:buFont typeface="Arial"/>
              <a:buNone/>
            </a:pPr>
            <a:r>
              <a:rPr b="1" lang="en-US" sz="1600">
                <a:solidFill>
                  <a:srgbClr val="980000"/>
                </a:solidFill>
                <a:latin typeface="Helvetica Neue"/>
                <a:ea typeface="Helvetica Neue"/>
                <a:cs typeface="Helvetica Neue"/>
                <a:sym typeface="Helvetica Neue"/>
              </a:rPr>
              <a:t>Insights</a:t>
            </a:r>
            <a:endParaRPr b="1" sz="1600">
              <a:solidFill>
                <a:srgbClr val="980000"/>
              </a:solidFill>
              <a:latin typeface="Helvetica Neue"/>
              <a:ea typeface="Helvetica Neue"/>
              <a:cs typeface="Helvetica Neue"/>
              <a:sym typeface="Helvetica Neue"/>
            </a:endParaRPr>
          </a:p>
        </p:txBody>
      </p:sp>
      <p:cxnSp>
        <p:nvCxnSpPr>
          <p:cNvPr id="446" name="Google Shape;446;g3333f4f2061_4_46"/>
          <p:cNvCxnSpPr/>
          <p:nvPr/>
        </p:nvCxnSpPr>
        <p:spPr>
          <a:xfrm>
            <a:off x="574942" y="2014341"/>
            <a:ext cx="5218200" cy="0"/>
          </a:xfrm>
          <a:prstGeom prst="straightConnector1">
            <a:avLst/>
          </a:prstGeom>
          <a:noFill/>
          <a:ln cap="flat" cmpd="sng" w="28575">
            <a:solidFill>
              <a:srgbClr val="EFEFEF"/>
            </a:solidFill>
            <a:prstDash val="solid"/>
            <a:round/>
            <a:headEnd len="med" w="med" type="none"/>
            <a:tailEnd len="med" w="med" type="none"/>
          </a:ln>
        </p:spPr>
      </p:cxnSp>
      <p:sp>
        <p:nvSpPr>
          <p:cNvPr id="447" name="Google Shape;447;g3333f4f2061_4_46"/>
          <p:cNvSpPr/>
          <p:nvPr/>
        </p:nvSpPr>
        <p:spPr>
          <a:xfrm>
            <a:off x="571050" y="2138417"/>
            <a:ext cx="5226000" cy="1475700"/>
          </a:xfrm>
          <a:prstGeom prst="rect">
            <a:avLst/>
          </a:prstGeom>
          <a:solidFill>
            <a:srgbClr val="F3F3F3"/>
          </a:solidFill>
          <a:ln cap="flat" cmpd="sng" w="19050">
            <a:solidFill>
              <a:srgbClr val="F3F3F3"/>
            </a:solidFill>
            <a:prstDash val="solid"/>
            <a:round/>
            <a:headEnd len="sm" w="sm" type="none"/>
            <a:tailEnd len="sm" w="sm" type="none"/>
          </a:ln>
        </p:spPr>
        <p:txBody>
          <a:bodyPr anchorCtr="0" anchor="ctr" bIns="91425" lIns="400050" spcFirstLastPara="1" rIns="91425" wrap="square" tIns="91425">
            <a:noAutofit/>
          </a:bodyPr>
          <a:lstStyle/>
          <a:p>
            <a:pPr indent="0" lvl="0" marL="0" marR="0" rtl="0" algn="l">
              <a:lnSpc>
                <a:spcPct val="115000"/>
              </a:lnSpc>
              <a:spcBef>
                <a:spcPts val="0"/>
              </a:spcBef>
              <a:spcAft>
                <a:spcPts val="0"/>
              </a:spcAft>
              <a:buNone/>
            </a:pPr>
            <a:r>
              <a:rPr b="1" lang="en-US">
                <a:latin typeface="Helvetica Neue"/>
                <a:ea typeface="Helvetica Neue"/>
                <a:cs typeface="Helvetica Neue"/>
                <a:sym typeface="Helvetica Neue"/>
              </a:rPr>
              <a:t>Class Weights outperform SMOTE on average </a:t>
            </a:r>
            <a:endParaRPr b="1">
              <a:latin typeface="Helvetica Neue"/>
              <a:ea typeface="Helvetica Neue"/>
              <a:cs typeface="Helvetica Neue"/>
              <a:sym typeface="Helvetica Neue"/>
            </a:endParaRPr>
          </a:p>
          <a:p>
            <a:pPr indent="-317500" lvl="0" marL="457200" marR="0" rtl="0" algn="l">
              <a:lnSpc>
                <a:spcPct val="115000"/>
              </a:lnSpc>
              <a:spcBef>
                <a:spcPts val="0"/>
              </a:spcBef>
              <a:spcAft>
                <a:spcPts val="0"/>
              </a:spcAft>
              <a:buSzPts val="1400"/>
              <a:buFont typeface="Helvetica Neue"/>
              <a:buChar char="●"/>
            </a:pPr>
            <a:r>
              <a:rPr lang="en-US">
                <a:latin typeface="Helvetica Neue"/>
                <a:ea typeface="Helvetica Neue"/>
                <a:cs typeface="Helvetica Neue"/>
                <a:sym typeface="Helvetica Neue"/>
              </a:rPr>
              <a:t>4 out of 5 models (Random Forest, CatBoost, Logistic Regression, and LightGBM)</a:t>
            </a:r>
            <a:endParaRPr>
              <a:latin typeface="Helvetica Neue"/>
              <a:ea typeface="Helvetica Neue"/>
              <a:cs typeface="Helvetica Neue"/>
              <a:sym typeface="Helvetica Neue"/>
            </a:endParaRPr>
          </a:p>
          <a:p>
            <a:pPr indent="0" lvl="0" marL="0" marR="0" rtl="0" algn="l">
              <a:lnSpc>
                <a:spcPct val="115000"/>
              </a:lnSpc>
              <a:spcBef>
                <a:spcPts val="0"/>
              </a:spcBef>
              <a:spcAft>
                <a:spcPts val="0"/>
              </a:spcAft>
              <a:buNone/>
            </a:pPr>
            <a:r>
              <a:rPr b="1" lang="en-US">
                <a:latin typeface="Helvetica Neue"/>
                <a:ea typeface="Helvetica Neue"/>
                <a:cs typeface="Helvetica Neue"/>
                <a:sym typeface="Helvetica Neue"/>
              </a:rPr>
              <a:t>RandomForest delivers the highest F2 scores</a:t>
            </a:r>
            <a:r>
              <a:rPr lang="en-US">
                <a:latin typeface="Helvetica Neue"/>
                <a:ea typeface="Helvetica Neue"/>
                <a:cs typeface="Helvetica Neue"/>
                <a:sym typeface="Helvetica Neue"/>
              </a:rPr>
              <a:t> </a:t>
            </a:r>
            <a:endParaRPr>
              <a:latin typeface="Helvetica Neue"/>
              <a:ea typeface="Helvetica Neue"/>
              <a:cs typeface="Helvetica Neue"/>
              <a:sym typeface="Helvetica Neue"/>
            </a:endParaRPr>
          </a:p>
          <a:p>
            <a:pPr indent="-317500" lvl="0" marL="457200" marR="0" rtl="0" algn="l">
              <a:lnSpc>
                <a:spcPct val="115000"/>
              </a:lnSpc>
              <a:spcBef>
                <a:spcPts val="0"/>
              </a:spcBef>
              <a:spcAft>
                <a:spcPts val="0"/>
              </a:spcAft>
              <a:buSzPts val="1400"/>
              <a:buFont typeface="Helvetica Neue"/>
              <a:buChar char="●"/>
            </a:pPr>
            <a:r>
              <a:rPr lang="en-US">
                <a:latin typeface="Helvetica Neue"/>
                <a:ea typeface="Helvetica Neue"/>
                <a:cs typeface="Helvetica Neue"/>
                <a:sym typeface="Helvetica Neue"/>
              </a:rPr>
              <a:t>Excels with class weighting, hurt by SMOTE</a:t>
            </a:r>
            <a:endParaRPr>
              <a:latin typeface="Helvetica Neue"/>
              <a:ea typeface="Helvetica Neue"/>
              <a:cs typeface="Helvetica Neue"/>
              <a:sym typeface="Helvetica Neue"/>
            </a:endParaRPr>
          </a:p>
        </p:txBody>
      </p:sp>
      <p:sp>
        <p:nvSpPr>
          <p:cNvPr id="448" name="Google Shape;448;g3333f4f2061_4_46"/>
          <p:cNvSpPr/>
          <p:nvPr/>
        </p:nvSpPr>
        <p:spPr>
          <a:xfrm>
            <a:off x="574950" y="3903626"/>
            <a:ext cx="5055600" cy="481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1000"/>
              </a:spcBef>
              <a:spcAft>
                <a:spcPts val="0"/>
              </a:spcAft>
              <a:buClr>
                <a:schemeClr val="dk1"/>
              </a:buClr>
              <a:buSzPts val="2400"/>
              <a:buFont typeface="Arial"/>
              <a:buNone/>
            </a:pPr>
            <a:r>
              <a:rPr b="1" lang="en-US" sz="1600">
                <a:solidFill>
                  <a:srgbClr val="980000"/>
                </a:solidFill>
                <a:latin typeface="Helvetica Neue"/>
                <a:ea typeface="Helvetica Neue"/>
                <a:cs typeface="Helvetica Neue"/>
                <a:sym typeface="Helvetica Neue"/>
              </a:rPr>
              <a:t>Weighing Model Performance Against Clinical Application:</a:t>
            </a:r>
            <a:endParaRPr b="1" sz="1600">
              <a:solidFill>
                <a:srgbClr val="980000"/>
              </a:solidFill>
              <a:latin typeface="Helvetica Neue"/>
              <a:ea typeface="Helvetica Neue"/>
              <a:cs typeface="Helvetica Neue"/>
              <a:sym typeface="Helvetica Neue"/>
            </a:endParaRPr>
          </a:p>
        </p:txBody>
      </p:sp>
      <p:cxnSp>
        <p:nvCxnSpPr>
          <p:cNvPr id="449" name="Google Shape;449;g3333f4f2061_4_46"/>
          <p:cNvCxnSpPr/>
          <p:nvPr/>
        </p:nvCxnSpPr>
        <p:spPr>
          <a:xfrm>
            <a:off x="574942" y="4451216"/>
            <a:ext cx="5218200" cy="0"/>
          </a:xfrm>
          <a:prstGeom prst="straightConnector1">
            <a:avLst/>
          </a:prstGeom>
          <a:noFill/>
          <a:ln cap="flat" cmpd="sng" w="28575">
            <a:solidFill>
              <a:srgbClr val="EFEFEF"/>
            </a:solidFill>
            <a:prstDash val="solid"/>
            <a:round/>
            <a:headEnd len="med" w="med" type="none"/>
            <a:tailEnd len="med" w="med" type="none"/>
          </a:ln>
        </p:spPr>
      </p:cxnSp>
      <p:sp>
        <p:nvSpPr>
          <p:cNvPr id="450" name="Google Shape;450;g3333f4f2061_4_46"/>
          <p:cNvSpPr/>
          <p:nvPr/>
        </p:nvSpPr>
        <p:spPr>
          <a:xfrm>
            <a:off x="571050" y="4585012"/>
            <a:ext cx="5226000" cy="1475700"/>
          </a:xfrm>
          <a:prstGeom prst="rect">
            <a:avLst/>
          </a:prstGeom>
          <a:solidFill>
            <a:srgbClr val="F3F3F3"/>
          </a:solidFill>
          <a:ln cap="flat" cmpd="sng" w="19050">
            <a:solidFill>
              <a:srgbClr val="F3F3F3"/>
            </a:solidFill>
            <a:prstDash val="solid"/>
            <a:round/>
            <a:headEnd len="sm" w="sm" type="none"/>
            <a:tailEnd len="sm" w="sm" type="none"/>
          </a:ln>
        </p:spPr>
        <p:txBody>
          <a:bodyPr anchorCtr="0" anchor="ctr" bIns="91425" lIns="400050" spcFirstLastPara="1" rIns="91425" wrap="square" tIns="91425">
            <a:noAutofit/>
          </a:bodyPr>
          <a:lstStyle/>
          <a:p>
            <a:pPr indent="0" lvl="0" marL="0" marR="0" rtl="0" algn="l">
              <a:lnSpc>
                <a:spcPct val="115000"/>
              </a:lnSpc>
              <a:spcBef>
                <a:spcPts val="0"/>
              </a:spcBef>
              <a:spcAft>
                <a:spcPts val="0"/>
              </a:spcAft>
              <a:buNone/>
            </a:pPr>
            <a:r>
              <a:rPr lang="en-US">
                <a:latin typeface="Helvetica Neue"/>
                <a:ea typeface="Helvetica Neue"/>
                <a:cs typeface="Helvetica Neue"/>
                <a:sym typeface="Helvetica Neue"/>
              </a:rPr>
              <a:t>Optimizing F2 score led to probability thresholds classifying patients at risk for readmission between: </a:t>
            </a:r>
            <a:endParaRPr>
              <a:latin typeface="Helvetica Neue"/>
              <a:ea typeface="Helvetica Neue"/>
              <a:cs typeface="Helvetica Neue"/>
              <a:sym typeface="Helvetica Neue"/>
            </a:endParaRPr>
          </a:p>
          <a:p>
            <a:pPr indent="0" lvl="0" marL="0" marR="0" rtl="0" algn="l">
              <a:lnSpc>
                <a:spcPct val="115000"/>
              </a:lnSpc>
              <a:spcBef>
                <a:spcPts val="0"/>
              </a:spcBef>
              <a:spcAft>
                <a:spcPts val="0"/>
              </a:spcAft>
              <a:buNone/>
            </a:pPr>
            <a:r>
              <a:t/>
            </a:r>
            <a:endParaRPr b="1">
              <a:latin typeface="Helvetica Neue"/>
              <a:ea typeface="Helvetica Neue"/>
              <a:cs typeface="Helvetica Neue"/>
              <a:sym typeface="Helvetica Neue"/>
            </a:endParaRPr>
          </a:p>
          <a:p>
            <a:pPr indent="0" lvl="0" marL="0" marR="0" rtl="0" algn="l">
              <a:lnSpc>
                <a:spcPct val="115000"/>
              </a:lnSpc>
              <a:spcBef>
                <a:spcPts val="0"/>
              </a:spcBef>
              <a:spcAft>
                <a:spcPts val="0"/>
              </a:spcAft>
              <a:buNone/>
            </a:pPr>
            <a:r>
              <a:t/>
            </a:r>
            <a:endParaRPr b="1">
              <a:latin typeface="Helvetica Neue"/>
              <a:ea typeface="Helvetica Neue"/>
              <a:cs typeface="Helvetica Neue"/>
              <a:sym typeface="Helvetica Neue"/>
            </a:endParaRPr>
          </a:p>
          <a:p>
            <a:pPr indent="0" lvl="0" marL="0" marR="0" rtl="0" algn="l">
              <a:lnSpc>
                <a:spcPct val="115000"/>
              </a:lnSpc>
              <a:spcBef>
                <a:spcPts val="0"/>
              </a:spcBef>
              <a:spcAft>
                <a:spcPts val="0"/>
              </a:spcAft>
              <a:buNone/>
            </a:pPr>
            <a:r>
              <a:t/>
            </a:r>
            <a:endParaRPr b="1">
              <a:latin typeface="Helvetica Neue"/>
              <a:ea typeface="Helvetica Neue"/>
              <a:cs typeface="Helvetica Neue"/>
              <a:sym typeface="Helvetica Neue"/>
            </a:endParaRPr>
          </a:p>
        </p:txBody>
      </p:sp>
      <p:graphicFrame>
        <p:nvGraphicFramePr>
          <p:cNvPr id="451" name="Google Shape;451;g3333f4f2061_4_46"/>
          <p:cNvGraphicFramePr/>
          <p:nvPr/>
        </p:nvGraphicFramePr>
        <p:xfrm>
          <a:off x="987804" y="5302901"/>
          <a:ext cx="3000000" cy="3000000"/>
        </p:xfrm>
        <a:graphic>
          <a:graphicData uri="http://schemas.openxmlformats.org/drawingml/2006/table">
            <a:tbl>
              <a:tblPr>
                <a:noFill/>
                <a:tableStyleId>{6F36B0A0-8AF3-486A-A779-009A98428F98}</a:tableStyleId>
              </a:tblPr>
              <a:tblGrid>
                <a:gridCol w="1984525"/>
                <a:gridCol w="1135950"/>
                <a:gridCol w="1291475"/>
              </a:tblGrid>
              <a:tr h="539500">
                <a:tc>
                  <a:txBody>
                    <a:bodyPr/>
                    <a:lstStyle/>
                    <a:p>
                      <a:pPr indent="0" lvl="0" marL="0" rtl="0" algn="l">
                        <a:spcBef>
                          <a:spcPts val="0"/>
                        </a:spcBef>
                        <a:spcAft>
                          <a:spcPts val="0"/>
                        </a:spcAft>
                        <a:buNone/>
                      </a:pPr>
                      <a:r>
                        <a:rPr b="1" lang="en-US">
                          <a:latin typeface="Helvetica Neue"/>
                          <a:ea typeface="Helvetica Neue"/>
                          <a:cs typeface="Helvetica Neue"/>
                          <a:sym typeface="Helvetica Neue"/>
                        </a:rPr>
                        <a:t>Probability Threshold</a:t>
                      </a:r>
                      <a:endParaRPr b="1">
                        <a:latin typeface="Helvetica Neue"/>
                        <a:ea typeface="Helvetica Neue"/>
                        <a:cs typeface="Helvetica Neue"/>
                        <a:sym typeface="Helvetica Neue"/>
                      </a:endParaRPr>
                    </a:p>
                  </a:txBody>
                  <a:tcPr marT="91425" marB="91425" marR="91425" marL="91425" anchor="ctr">
                    <a:lnL cap="flat" cmpd="sng" w="19050">
                      <a:solidFill>
                        <a:srgbClr val="CCCCCC"/>
                      </a:solidFill>
                      <a:prstDash val="solid"/>
                      <a:round/>
                      <a:headEnd len="sm" w="sm" type="none"/>
                      <a:tailEnd len="sm" w="sm" type="none"/>
                    </a:lnL>
                    <a:lnR cap="flat" cmpd="sng" w="19050">
                      <a:solidFill>
                        <a:srgbClr val="CCCCCC"/>
                      </a:solidFill>
                      <a:prstDash val="solid"/>
                      <a:round/>
                      <a:headEnd len="sm" w="sm" type="none"/>
                      <a:tailEnd len="sm" w="sm" type="none"/>
                    </a:lnR>
                    <a:lnT cap="flat" cmpd="sng" w="19050">
                      <a:solidFill>
                        <a:srgbClr val="CCCCCC"/>
                      </a:solidFill>
                      <a:prstDash val="solid"/>
                      <a:round/>
                      <a:headEnd len="sm" w="sm" type="none"/>
                      <a:tailEnd len="sm" w="sm" type="none"/>
                    </a:lnT>
                    <a:lnB cap="flat" cmpd="sng" w="19050">
                      <a:solidFill>
                        <a:srgbClr val="CCCCCC"/>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US">
                          <a:latin typeface="Helvetica Neue"/>
                          <a:ea typeface="Helvetica Neue"/>
                          <a:cs typeface="Helvetica Neue"/>
                          <a:sym typeface="Helvetica Neue"/>
                        </a:rPr>
                        <a:t>0.08</a:t>
                      </a:r>
                      <a:endParaRPr>
                        <a:latin typeface="Helvetica Neue"/>
                        <a:ea typeface="Helvetica Neue"/>
                        <a:cs typeface="Helvetica Neue"/>
                        <a:sym typeface="Helvetica Neue"/>
                      </a:endParaRPr>
                    </a:p>
                  </a:txBody>
                  <a:tcPr marT="91425" marB="91425" marR="91425" marL="91425" anchor="ctr">
                    <a:lnL cap="flat" cmpd="sng" w="19050">
                      <a:solidFill>
                        <a:srgbClr val="CCCCCC"/>
                      </a:solidFill>
                      <a:prstDash val="solid"/>
                      <a:round/>
                      <a:headEnd len="sm" w="sm" type="none"/>
                      <a:tailEnd len="sm" w="sm" type="none"/>
                    </a:lnL>
                    <a:lnR cap="flat" cmpd="sng" w="19050">
                      <a:solidFill>
                        <a:srgbClr val="CCCCCC"/>
                      </a:solidFill>
                      <a:prstDash val="solid"/>
                      <a:round/>
                      <a:headEnd len="sm" w="sm" type="none"/>
                      <a:tailEnd len="sm" w="sm" type="none"/>
                    </a:lnR>
                    <a:lnT cap="flat" cmpd="sng" w="19050">
                      <a:solidFill>
                        <a:srgbClr val="CCCCCC"/>
                      </a:solidFill>
                      <a:prstDash val="solid"/>
                      <a:round/>
                      <a:headEnd len="sm" w="sm" type="none"/>
                      <a:tailEnd len="sm" w="sm" type="none"/>
                    </a:lnT>
                    <a:lnB cap="flat" cmpd="sng" w="19050">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lang="en-US">
                          <a:latin typeface="Helvetica Neue"/>
                          <a:ea typeface="Helvetica Neue"/>
                          <a:cs typeface="Helvetica Neue"/>
                          <a:sym typeface="Helvetica Neue"/>
                        </a:rPr>
                        <a:t>0.10</a:t>
                      </a:r>
                      <a:endParaRPr>
                        <a:latin typeface="Helvetica Neue"/>
                        <a:ea typeface="Helvetica Neue"/>
                        <a:cs typeface="Helvetica Neue"/>
                        <a:sym typeface="Helvetica Neue"/>
                      </a:endParaRPr>
                    </a:p>
                  </a:txBody>
                  <a:tcPr marT="91425" marB="91425" marR="91425" marL="91425" anchor="ctr">
                    <a:lnL cap="flat" cmpd="sng" w="19050">
                      <a:solidFill>
                        <a:srgbClr val="CCCCCC"/>
                      </a:solidFill>
                      <a:prstDash val="solid"/>
                      <a:round/>
                      <a:headEnd len="sm" w="sm" type="none"/>
                      <a:tailEnd len="sm" w="sm" type="none"/>
                    </a:lnL>
                    <a:lnR cap="flat" cmpd="sng" w="19050">
                      <a:solidFill>
                        <a:srgbClr val="CCCCCC"/>
                      </a:solidFill>
                      <a:prstDash val="solid"/>
                      <a:round/>
                      <a:headEnd len="sm" w="sm" type="none"/>
                      <a:tailEnd len="sm" w="sm" type="none"/>
                    </a:lnR>
                    <a:lnT cap="flat" cmpd="sng" w="19050">
                      <a:solidFill>
                        <a:srgbClr val="CCCCCC"/>
                      </a:solidFill>
                      <a:prstDash val="solid"/>
                      <a:round/>
                      <a:headEnd len="sm" w="sm" type="none"/>
                      <a:tailEnd len="sm" w="sm" type="none"/>
                    </a:lnT>
                    <a:lnB cap="flat" cmpd="sng" w="19050">
                      <a:solidFill>
                        <a:srgbClr val="CCCCCC"/>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g3333f4f2061_4_37"/>
          <p:cNvSpPr txBox="1"/>
          <p:nvPr>
            <p:ph type="title"/>
          </p:nvPr>
        </p:nvSpPr>
        <p:spPr>
          <a:xfrm>
            <a:off x="839788" y="3"/>
            <a:ext cx="10515600" cy="13257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a:t>Incorporating Cost-Benefit Optimization – Threshold Tuning</a:t>
            </a:r>
            <a:endParaRPr/>
          </a:p>
        </p:txBody>
      </p:sp>
      <p:sp>
        <p:nvSpPr>
          <p:cNvPr id="457" name="Google Shape;457;g3333f4f2061_4_37"/>
          <p:cNvSpPr/>
          <p:nvPr/>
        </p:nvSpPr>
        <p:spPr>
          <a:xfrm>
            <a:off x="6298150" y="2104875"/>
            <a:ext cx="5547000" cy="2800800"/>
          </a:xfrm>
          <a:prstGeom prst="rect">
            <a:avLst/>
          </a:prstGeom>
          <a:noFill/>
          <a:ln cap="flat" cmpd="sng" w="19050">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b="1">
              <a:solidFill>
                <a:schemeClr val="dk1"/>
              </a:solidFill>
              <a:latin typeface="Helvetica Neue"/>
              <a:ea typeface="Helvetica Neue"/>
              <a:cs typeface="Helvetica Neue"/>
              <a:sym typeface="Helvetica Neue"/>
            </a:endParaRPr>
          </a:p>
        </p:txBody>
      </p:sp>
      <p:sp>
        <p:nvSpPr>
          <p:cNvPr id="458" name="Google Shape;458;g3333f4f2061_4_37"/>
          <p:cNvSpPr txBox="1"/>
          <p:nvPr>
            <p:ph idx="12" type="sldNum"/>
          </p:nvPr>
        </p:nvSpPr>
        <p:spPr>
          <a:xfrm>
            <a:off x="8610601" y="6459132"/>
            <a:ext cx="34323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en-US"/>
              <a:t>‹#›</a:t>
            </a:fld>
            <a:endParaRPr/>
          </a:p>
        </p:txBody>
      </p:sp>
      <p:sp>
        <p:nvSpPr>
          <p:cNvPr id="459" name="Google Shape;459;g3333f4f2061_4_37"/>
          <p:cNvSpPr txBox="1"/>
          <p:nvPr>
            <p:ph idx="4" type="body"/>
          </p:nvPr>
        </p:nvSpPr>
        <p:spPr>
          <a:xfrm>
            <a:off x="839800" y="7243375"/>
            <a:ext cx="5613000" cy="4689900"/>
          </a:xfrm>
          <a:prstGeom prst="rect">
            <a:avLst/>
          </a:prstGeom>
        </p:spPr>
        <p:txBody>
          <a:bodyPr anchorCtr="0" anchor="t" bIns="45700" lIns="0" spcFirstLastPara="1" rIns="0" wrap="square" tIns="45700">
            <a:noAutofit/>
          </a:bodyPr>
          <a:lstStyle/>
          <a:p>
            <a:pPr indent="0" lvl="0" marL="0" rtl="0" algn="l">
              <a:spcBef>
                <a:spcPts val="1000"/>
              </a:spcBef>
              <a:spcAft>
                <a:spcPts val="0"/>
              </a:spcAft>
              <a:buNone/>
            </a:pPr>
            <a:r>
              <a:rPr b="1" lang="en-US" sz="1800">
                <a:solidFill>
                  <a:schemeClr val="dk1"/>
                </a:solidFill>
              </a:rPr>
              <a:t>Financial assumptions:</a:t>
            </a:r>
            <a:endParaRPr b="1" sz="1800">
              <a:solidFill>
                <a:schemeClr val="dk1"/>
              </a:solidFill>
            </a:endParaRPr>
          </a:p>
          <a:p>
            <a:pPr indent="-342900" lvl="0" marL="457200" rtl="0" algn="l">
              <a:spcBef>
                <a:spcPts val="1000"/>
              </a:spcBef>
              <a:spcAft>
                <a:spcPts val="0"/>
              </a:spcAft>
              <a:buClr>
                <a:schemeClr val="dk1"/>
              </a:buClr>
              <a:buSzPts val="1800"/>
              <a:buChar char="•"/>
            </a:pPr>
            <a:r>
              <a:rPr lang="en-US" sz="1800">
                <a:solidFill>
                  <a:schemeClr val="dk1"/>
                </a:solidFill>
              </a:rPr>
              <a:t>On average each</a:t>
            </a:r>
            <a:r>
              <a:rPr b="1" lang="en-US" sz="1800">
                <a:solidFill>
                  <a:schemeClr val="dk1"/>
                </a:solidFill>
              </a:rPr>
              <a:t> readmission costs the healthcare system $16,300</a:t>
            </a:r>
            <a:endParaRPr b="1" sz="1800">
              <a:solidFill>
                <a:schemeClr val="dk1"/>
              </a:solidFill>
            </a:endParaRPr>
          </a:p>
          <a:p>
            <a:pPr indent="-342900" lvl="1" marL="914400" rtl="0" algn="l">
              <a:spcBef>
                <a:spcPts val="0"/>
              </a:spcBef>
              <a:spcAft>
                <a:spcPts val="0"/>
              </a:spcAft>
              <a:buClr>
                <a:schemeClr val="dk1"/>
              </a:buClr>
              <a:buSzPts val="1800"/>
              <a:buChar char="•"/>
            </a:pPr>
            <a:r>
              <a:rPr lang="en-US" sz="1800">
                <a:solidFill>
                  <a:schemeClr val="dk1"/>
                </a:solidFill>
              </a:rPr>
              <a:t>Translates to $180M spent across the scope of this project</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Assuming </a:t>
            </a:r>
            <a:r>
              <a:rPr b="1" lang="en-US" sz="1800">
                <a:solidFill>
                  <a:schemeClr val="dk1"/>
                </a:solidFill>
              </a:rPr>
              <a:t>intervention costs</a:t>
            </a:r>
            <a:r>
              <a:rPr lang="en-US" sz="1800">
                <a:solidFill>
                  <a:schemeClr val="dk1"/>
                </a:solidFill>
              </a:rPr>
              <a:t> the healthcare system </a:t>
            </a:r>
            <a:r>
              <a:rPr b="1" lang="en-US" sz="1800">
                <a:solidFill>
                  <a:schemeClr val="dk1"/>
                </a:solidFill>
              </a:rPr>
              <a:t>$2,500 per patient (the equivalent an extra night spent in the hospital)</a:t>
            </a:r>
            <a:endParaRPr b="1"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Intervention effectiveness: 30% reduction in readmission risk</a:t>
            </a:r>
            <a:endParaRPr sz="1800">
              <a:solidFill>
                <a:schemeClr val="dk1"/>
              </a:solidFill>
            </a:endParaRPr>
          </a:p>
          <a:p>
            <a:pPr indent="0" lvl="0" marL="0" rtl="0" algn="l">
              <a:spcBef>
                <a:spcPts val="1000"/>
              </a:spcBef>
              <a:spcAft>
                <a:spcPts val="0"/>
              </a:spcAft>
              <a:buNone/>
            </a:pPr>
            <a:r>
              <a:rPr b="1" lang="en-US" sz="1800">
                <a:solidFill>
                  <a:schemeClr val="dk1"/>
                </a:solidFill>
                <a:extLst>
                  <a:ext uri="http://customooxmlschemas.google.com/">
                    <go:slidesCustomData xmlns:go="http://customooxmlschemas.google.com/" textRoundtripDataId="0"/>
                  </a:ext>
                </a:extLst>
              </a:rPr>
              <a:t>Healthcare savings: </a:t>
            </a:r>
            <a:endParaRPr b="1" sz="1800">
              <a:solidFill>
                <a:schemeClr val="dk1"/>
              </a:solidFill>
              <a:extLst>
                <a:ext uri="http://customooxmlschemas.google.com/">
                  <go:slidesCustomData xmlns:go="http://customooxmlschemas.google.com/" textRoundtripDataId="1"/>
                </a:ext>
              </a:extLst>
            </a:endParaRPr>
          </a:p>
          <a:p>
            <a:pPr indent="-342900" lvl="0" marL="457200" rtl="0" algn="l">
              <a:spcBef>
                <a:spcPts val="1000"/>
              </a:spcBef>
              <a:spcAft>
                <a:spcPts val="0"/>
              </a:spcAft>
              <a:buClr>
                <a:schemeClr val="dk1"/>
              </a:buClr>
              <a:buSzPts val="1800"/>
              <a:buChar char="•"/>
            </a:pPr>
            <a:r>
              <a:rPr lang="en-US" sz="1800">
                <a:solidFill>
                  <a:schemeClr val="dk1"/>
                </a:solidFill>
                <a:extLst>
                  <a:ext uri="http://customooxmlschemas.google.com/">
                    <go:slidesCustomData xmlns:go="http://customooxmlschemas.google.com/" textRoundtripDataId="2"/>
                  </a:ext>
                </a:extLst>
              </a:rPr>
              <a:t>By preventing IE% of true readmissions ($16,300 each) while spending $2,500 on each high-risk patient (both correct and false alarms).</a:t>
            </a:r>
            <a:endParaRPr sz="1800">
              <a:solidFill>
                <a:schemeClr val="dk1"/>
              </a:solidFill>
              <a:extLst>
                <a:ext uri="http://customooxmlschemas.google.com/">
                  <go:slidesCustomData xmlns:go="http://customooxmlschemas.google.com/" textRoundtripDataId="3"/>
                </a:ext>
              </a:extLst>
            </a:endParaRPr>
          </a:p>
          <a:p>
            <a:pPr indent="0" lvl="0" marL="0" rtl="0" algn="l">
              <a:spcBef>
                <a:spcPts val="1000"/>
              </a:spcBef>
              <a:spcAft>
                <a:spcPts val="0"/>
              </a:spcAft>
              <a:buNone/>
            </a:pPr>
            <a:r>
              <a:rPr b="1" i="1" lang="en-US" sz="1400">
                <a:solidFill>
                  <a:schemeClr val="dk1"/>
                </a:solidFill>
                <a:extLst>
                  <a:ext uri="http://customooxmlschemas.google.com/">
                    <go:slidesCustomData xmlns:go="http://customooxmlschemas.google.com/" textRoundtripDataId="4"/>
                  </a:ext>
                </a:extLst>
              </a:rPr>
              <a:t>IE = [30%, 40%, 50%]</a:t>
            </a:r>
            <a:endParaRPr sz="1800">
              <a:solidFill>
                <a:schemeClr val="dk1"/>
              </a:solidFill>
              <a:extLst>
                <a:ext uri="http://customooxmlschemas.google.com/">
                  <go:slidesCustomData xmlns:go="http://customooxmlschemas.google.com/" textRoundtripDataId="5"/>
                </a:ext>
              </a:extLst>
            </a:endParaRPr>
          </a:p>
          <a:p>
            <a:pPr indent="0" lvl="0" marL="0" rtl="0" algn="l">
              <a:spcBef>
                <a:spcPts val="1000"/>
              </a:spcBef>
              <a:spcAft>
                <a:spcPts val="0"/>
              </a:spcAft>
              <a:buNone/>
            </a:pPr>
            <a:r>
              <a:rPr b="1" i="1" lang="en-US" sz="1400">
                <a:solidFill>
                  <a:schemeClr val="dk1"/>
                </a:solidFill>
                <a:extLst>
                  <a:ext uri="http://customooxmlschemas.google.com/">
                    <go:slidesCustomData xmlns:go="http://customooxmlschemas.google.com/" textRoundtripDataId="6"/>
                  </a:ext>
                </a:extLst>
              </a:rPr>
              <a:t>Savings = (TP × 30% × $16,300) - ((TP + FP) × $2,500)</a:t>
            </a:r>
            <a:endParaRPr b="1" i="1" sz="1400">
              <a:solidFill>
                <a:schemeClr val="dk1"/>
              </a:solidFill>
            </a:endParaRPr>
          </a:p>
          <a:p>
            <a:pPr indent="0" lvl="0" marL="0" rtl="0" algn="l">
              <a:spcBef>
                <a:spcPts val="1000"/>
              </a:spcBef>
              <a:spcAft>
                <a:spcPts val="0"/>
              </a:spcAft>
              <a:buNone/>
            </a:pPr>
            <a:r>
              <a:t/>
            </a:r>
            <a:endParaRPr b="1" i="1" sz="1600">
              <a:solidFill>
                <a:schemeClr val="dk1"/>
              </a:solidFill>
            </a:endParaRPr>
          </a:p>
          <a:p>
            <a:pPr indent="0" lvl="0" marL="0" rtl="0" algn="l">
              <a:spcBef>
                <a:spcPts val="1000"/>
              </a:spcBef>
              <a:spcAft>
                <a:spcPts val="0"/>
              </a:spcAft>
              <a:buNone/>
            </a:pPr>
            <a:r>
              <a:t/>
            </a:r>
            <a:endParaRPr sz="1800">
              <a:solidFill>
                <a:schemeClr val="dk1"/>
              </a:solidFill>
            </a:endParaRPr>
          </a:p>
        </p:txBody>
      </p:sp>
      <p:pic>
        <p:nvPicPr>
          <p:cNvPr id="460" name="Google Shape;460;g3333f4f2061_4_37"/>
          <p:cNvPicPr preferRelativeResize="0"/>
          <p:nvPr/>
        </p:nvPicPr>
        <p:blipFill>
          <a:blip r:embed="rId3">
            <a:alphaModFix/>
          </a:blip>
          <a:stretch>
            <a:fillRect/>
          </a:stretch>
        </p:blipFill>
        <p:spPr>
          <a:xfrm>
            <a:off x="6354450" y="2172966"/>
            <a:ext cx="5434399" cy="2693318"/>
          </a:xfrm>
          <a:prstGeom prst="rect">
            <a:avLst/>
          </a:prstGeom>
          <a:noFill/>
          <a:ln>
            <a:noFill/>
          </a:ln>
        </p:spPr>
      </p:pic>
      <p:sp>
        <p:nvSpPr>
          <p:cNvPr id="461" name="Google Shape;461;g3333f4f2061_4_37"/>
          <p:cNvSpPr/>
          <p:nvPr/>
        </p:nvSpPr>
        <p:spPr>
          <a:xfrm>
            <a:off x="6298150" y="1813625"/>
            <a:ext cx="5547000" cy="291300"/>
          </a:xfrm>
          <a:prstGeom prst="rect">
            <a:avLst/>
          </a:prstGeom>
          <a:solidFill>
            <a:srgbClr val="F3F3F3"/>
          </a:solid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1000"/>
              </a:spcBef>
              <a:spcAft>
                <a:spcPts val="0"/>
              </a:spcAft>
              <a:buClr>
                <a:schemeClr val="dk1"/>
              </a:buClr>
              <a:buSzPts val="2400"/>
              <a:buFont typeface="Arial"/>
              <a:buNone/>
            </a:pPr>
            <a:r>
              <a:rPr b="1" lang="en-US" sz="1600">
                <a:solidFill>
                  <a:srgbClr val="980000"/>
                </a:solidFill>
                <a:latin typeface="Helvetica Neue"/>
                <a:ea typeface="Helvetica Neue"/>
                <a:cs typeface="Helvetica Neue"/>
                <a:sym typeface="Helvetica Neue"/>
              </a:rPr>
              <a:t>Total Readmission Cost by Primary Diagnosis</a:t>
            </a:r>
            <a:endParaRPr b="1" sz="1600">
              <a:solidFill>
                <a:srgbClr val="980000"/>
              </a:solidFill>
              <a:latin typeface="Helvetica Neue"/>
              <a:ea typeface="Helvetica Neue"/>
              <a:cs typeface="Helvetica Neue"/>
              <a:sym typeface="Helvetica Neue"/>
            </a:endParaRPr>
          </a:p>
        </p:txBody>
      </p:sp>
      <p:sp>
        <p:nvSpPr>
          <p:cNvPr id="462" name="Google Shape;462;g3333f4f2061_4_37"/>
          <p:cNvSpPr/>
          <p:nvPr/>
        </p:nvSpPr>
        <p:spPr>
          <a:xfrm>
            <a:off x="842242" y="5077710"/>
            <a:ext cx="5055600" cy="291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2400"/>
              <a:buFont typeface="Arial"/>
              <a:buNone/>
            </a:pPr>
            <a:r>
              <a:rPr b="1" lang="en-US" sz="1600">
                <a:solidFill>
                  <a:srgbClr val="980000"/>
                </a:solidFill>
                <a:latin typeface="Helvetica Neue"/>
                <a:ea typeface="Helvetica Neue"/>
                <a:cs typeface="Helvetica Neue"/>
                <a:sym typeface="Helvetica Neue"/>
              </a:rPr>
              <a:t>Healthcare savings</a:t>
            </a:r>
            <a:endParaRPr b="1" sz="1600">
              <a:solidFill>
                <a:srgbClr val="980000"/>
              </a:solidFill>
              <a:latin typeface="Helvetica Neue"/>
              <a:ea typeface="Helvetica Neue"/>
              <a:cs typeface="Helvetica Neue"/>
              <a:sym typeface="Helvetica Neue"/>
            </a:endParaRPr>
          </a:p>
        </p:txBody>
      </p:sp>
      <p:cxnSp>
        <p:nvCxnSpPr>
          <p:cNvPr id="463" name="Google Shape;463;g3333f4f2061_4_37"/>
          <p:cNvCxnSpPr/>
          <p:nvPr/>
        </p:nvCxnSpPr>
        <p:spPr>
          <a:xfrm>
            <a:off x="842242" y="5396691"/>
            <a:ext cx="5218200" cy="0"/>
          </a:xfrm>
          <a:prstGeom prst="straightConnector1">
            <a:avLst/>
          </a:prstGeom>
          <a:noFill/>
          <a:ln cap="flat" cmpd="sng" w="28575">
            <a:solidFill>
              <a:srgbClr val="EFEFEF"/>
            </a:solidFill>
            <a:prstDash val="solid"/>
            <a:round/>
            <a:headEnd len="med" w="med" type="none"/>
            <a:tailEnd len="med" w="med" type="none"/>
          </a:ln>
        </p:spPr>
      </p:cxnSp>
      <p:sp>
        <p:nvSpPr>
          <p:cNvPr id="464" name="Google Shape;464;g3333f4f2061_4_37"/>
          <p:cNvSpPr/>
          <p:nvPr/>
        </p:nvSpPr>
        <p:spPr>
          <a:xfrm>
            <a:off x="839817" y="1282135"/>
            <a:ext cx="5055600" cy="291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2400"/>
              <a:buFont typeface="Arial"/>
              <a:buNone/>
            </a:pPr>
            <a:r>
              <a:rPr b="1" lang="en-US" sz="1600">
                <a:solidFill>
                  <a:srgbClr val="980000"/>
                </a:solidFill>
                <a:latin typeface="Helvetica Neue"/>
                <a:ea typeface="Helvetica Neue"/>
                <a:cs typeface="Helvetica Neue"/>
                <a:sym typeface="Helvetica Neue"/>
              </a:rPr>
              <a:t>Financial assumptions</a:t>
            </a:r>
            <a:endParaRPr b="1" sz="1600">
              <a:solidFill>
                <a:srgbClr val="980000"/>
              </a:solidFill>
              <a:latin typeface="Helvetica Neue"/>
              <a:ea typeface="Helvetica Neue"/>
              <a:cs typeface="Helvetica Neue"/>
              <a:sym typeface="Helvetica Neue"/>
            </a:endParaRPr>
          </a:p>
        </p:txBody>
      </p:sp>
      <p:cxnSp>
        <p:nvCxnSpPr>
          <p:cNvPr id="465" name="Google Shape;465;g3333f4f2061_4_37"/>
          <p:cNvCxnSpPr/>
          <p:nvPr/>
        </p:nvCxnSpPr>
        <p:spPr>
          <a:xfrm>
            <a:off x="839817" y="1601116"/>
            <a:ext cx="5218200" cy="0"/>
          </a:xfrm>
          <a:prstGeom prst="straightConnector1">
            <a:avLst/>
          </a:prstGeom>
          <a:noFill/>
          <a:ln cap="flat" cmpd="sng" w="28575">
            <a:solidFill>
              <a:srgbClr val="EFEFEF"/>
            </a:solidFill>
            <a:prstDash val="solid"/>
            <a:round/>
            <a:headEnd len="med" w="med" type="none"/>
            <a:tailEnd len="med" w="med" type="none"/>
          </a:ln>
        </p:spPr>
      </p:cxnSp>
      <p:graphicFrame>
        <p:nvGraphicFramePr>
          <p:cNvPr id="466" name="Google Shape;466;g3333f4f2061_4_37"/>
          <p:cNvGraphicFramePr/>
          <p:nvPr/>
        </p:nvGraphicFramePr>
        <p:xfrm>
          <a:off x="839804" y="1729027"/>
          <a:ext cx="3000000" cy="3000000"/>
        </p:xfrm>
        <a:graphic>
          <a:graphicData uri="http://schemas.openxmlformats.org/drawingml/2006/table">
            <a:tbl>
              <a:tblPr>
                <a:noFill/>
                <a:tableStyleId>{6F36B0A0-8AF3-486A-A779-009A98428F98}</a:tableStyleId>
              </a:tblPr>
              <a:tblGrid>
                <a:gridCol w="2986450"/>
                <a:gridCol w="2236650"/>
              </a:tblGrid>
              <a:tr h="822950">
                <a:tc>
                  <a:txBody>
                    <a:bodyPr/>
                    <a:lstStyle/>
                    <a:p>
                      <a:pPr indent="0" lvl="0" marL="0" rtl="0" algn="l">
                        <a:spcBef>
                          <a:spcPts val="0"/>
                        </a:spcBef>
                        <a:spcAft>
                          <a:spcPts val="0"/>
                        </a:spcAft>
                        <a:buNone/>
                      </a:pPr>
                      <a:r>
                        <a:rPr b="1" lang="en-US">
                          <a:latin typeface="Helvetica Neue"/>
                          <a:ea typeface="Helvetica Neue"/>
                          <a:cs typeface="Helvetica Neue"/>
                          <a:sym typeface="Helvetica Neue"/>
                        </a:rPr>
                        <a:t>Avg. Each Readmission Costs the Healthcare System</a:t>
                      </a:r>
                      <a:endParaRPr b="1">
                        <a:latin typeface="Helvetica Neue"/>
                        <a:ea typeface="Helvetica Neue"/>
                        <a:cs typeface="Helvetica Neue"/>
                        <a:sym typeface="Helvetica Neue"/>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tcPr>
                </a:tc>
                <a:tc>
                  <a:txBody>
                    <a:bodyPr/>
                    <a:lstStyle/>
                    <a:p>
                      <a:pPr indent="0" lvl="0" marL="0" rtl="0" algn="ctr">
                        <a:spcBef>
                          <a:spcPts val="0"/>
                        </a:spcBef>
                        <a:spcAft>
                          <a:spcPts val="0"/>
                        </a:spcAft>
                        <a:buNone/>
                      </a:pPr>
                      <a:r>
                        <a:rPr lang="en-US">
                          <a:latin typeface="Helvetica Neue"/>
                          <a:ea typeface="Helvetica Neue"/>
                          <a:cs typeface="Helvetica Neue"/>
                          <a:sym typeface="Helvetica Neue"/>
                        </a:rPr>
                        <a:t>$16,300</a:t>
                      </a:r>
                      <a:endParaRPr>
                        <a:latin typeface="Helvetica Neue"/>
                        <a:ea typeface="Helvetica Neue"/>
                        <a:cs typeface="Helvetica Neue"/>
                        <a:sym typeface="Helvetica Neue"/>
                      </a:endParaRPr>
                    </a:p>
                    <a:p>
                      <a:pPr indent="0" lvl="0" marL="0" rtl="0" algn="ctr">
                        <a:spcBef>
                          <a:spcPts val="0"/>
                        </a:spcBef>
                        <a:spcAft>
                          <a:spcPts val="0"/>
                        </a:spcAft>
                        <a:buNone/>
                      </a:pPr>
                      <a:r>
                        <a:t/>
                      </a:r>
                      <a:endParaRPr>
                        <a:latin typeface="Helvetica Neue"/>
                        <a:ea typeface="Helvetica Neue"/>
                        <a:cs typeface="Helvetica Neue"/>
                        <a:sym typeface="Helvetica Neue"/>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tcPr>
                </a:tc>
              </a:tr>
              <a:tr h="100000">
                <a:tc gridSpan="2">
                  <a:txBody>
                    <a:bodyPr/>
                    <a:lstStyle/>
                    <a:p>
                      <a:pPr indent="0" lvl="0" marL="0" rtl="0" algn="l">
                        <a:spcBef>
                          <a:spcPts val="0"/>
                        </a:spcBef>
                        <a:spcAft>
                          <a:spcPts val="0"/>
                        </a:spcAft>
                        <a:buNone/>
                      </a:pPr>
                      <a:r>
                        <a:rPr lang="en-US">
                          <a:latin typeface="Helvetica Neue"/>
                          <a:ea typeface="Helvetica Neue"/>
                          <a:cs typeface="Helvetica Neue"/>
                          <a:sym typeface="Helvetica Neue"/>
                        </a:rPr>
                        <a:t>Translates to $180M spent across the scope of this project</a:t>
                      </a:r>
                      <a:endParaRPr>
                        <a:latin typeface="Helvetica Neue"/>
                        <a:ea typeface="Helvetica Neue"/>
                        <a:cs typeface="Helvetica Neue"/>
                        <a:sym typeface="Helvetica Neue"/>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solidFill>
                  </a:tcPr>
                </a:tc>
                <a:tc hMerge="1"/>
              </a:tr>
              <a:tr h="822950">
                <a:tc>
                  <a:txBody>
                    <a:bodyPr/>
                    <a:lstStyle/>
                    <a:p>
                      <a:pPr indent="0" lvl="0" marL="0" rtl="0" algn="l">
                        <a:spcBef>
                          <a:spcPts val="0"/>
                        </a:spcBef>
                        <a:spcAft>
                          <a:spcPts val="0"/>
                        </a:spcAft>
                        <a:buNone/>
                      </a:pPr>
                      <a:r>
                        <a:rPr b="1" lang="en-US">
                          <a:latin typeface="Helvetica Neue"/>
                          <a:ea typeface="Helvetica Neue"/>
                          <a:cs typeface="Helvetica Neue"/>
                          <a:sym typeface="Helvetica Neue"/>
                        </a:rPr>
                        <a:t>Per Patient Intervention Costs the Healthcare System</a:t>
                      </a:r>
                      <a:endParaRPr b="1">
                        <a:latin typeface="Helvetica Neue"/>
                        <a:ea typeface="Helvetica Neue"/>
                        <a:cs typeface="Helvetica Neue"/>
                        <a:sym typeface="Helvetica Neue"/>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tcPr>
                </a:tc>
                <a:tc>
                  <a:txBody>
                    <a:bodyPr/>
                    <a:lstStyle/>
                    <a:p>
                      <a:pPr indent="0" lvl="0" marL="0" rtl="0" algn="ctr">
                        <a:spcBef>
                          <a:spcPts val="0"/>
                        </a:spcBef>
                        <a:spcAft>
                          <a:spcPts val="0"/>
                        </a:spcAft>
                        <a:buNone/>
                      </a:pPr>
                      <a:r>
                        <a:rPr lang="en-US">
                          <a:latin typeface="Helvetica Neue"/>
                          <a:ea typeface="Helvetica Neue"/>
                          <a:cs typeface="Helvetica Neue"/>
                          <a:sym typeface="Helvetica Neue"/>
                        </a:rPr>
                        <a:t>$2,500</a:t>
                      </a:r>
                      <a:endParaRPr>
                        <a:latin typeface="Helvetica Neue"/>
                        <a:ea typeface="Helvetica Neue"/>
                        <a:cs typeface="Helvetica Neue"/>
                        <a:sym typeface="Helvetica Neue"/>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tcPr>
                </a:tc>
              </a:tr>
              <a:tr h="277525">
                <a:tc gridSpan="2">
                  <a:txBody>
                    <a:bodyPr/>
                    <a:lstStyle/>
                    <a:p>
                      <a:pPr indent="0" lvl="0" marL="0" rtl="0" algn="l">
                        <a:spcBef>
                          <a:spcPts val="0"/>
                        </a:spcBef>
                        <a:spcAft>
                          <a:spcPts val="0"/>
                        </a:spcAft>
                        <a:buNone/>
                      </a:pPr>
                      <a:r>
                        <a:rPr lang="en-US">
                          <a:latin typeface="Helvetica Neue"/>
                          <a:ea typeface="Helvetica Neue"/>
                          <a:cs typeface="Helvetica Neue"/>
                          <a:sym typeface="Helvetica Neue"/>
                        </a:rPr>
                        <a:t>The equivalent an extra night spent in the hospital</a:t>
                      </a:r>
                      <a:endParaRPr>
                        <a:latin typeface="Helvetica Neue"/>
                        <a:ea typeface="Helvetica Neue"/>
                        <a:cs typeface="Helvetica Neue"/>
                        <a:sym typeface="Helvetica Neue"/>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solidFill>
                  </a:tcPr>
                </a:tc>
                <a:tc hMerge="1"/>
              </a:tr>
              <a:tr h="822950">
                <a:tc>
                  <a:txBody>
                    <a:bodyPr/>
                    <a:lstStyle/>
                    <a:p>
                      <a:pPr indent="0" lvl="0" marL="0" rtl="0" algn="l">
                        <a:spcBef>
                          <a:spcPts val="0"/>
                        </a:spcBef>
                        <a:spcAft>
                          <a:spcPts val="0"/>
                        </a:spcAft>
                        <a:buNone/>
                      </a:pPr>
                      <a:r>
                        <a:rPr b="1" lang="en-US">
                          <a:latin typeface="Helvetica Neue"/>
                          <a:ea typeface="Helvetica Neue"/>
                          <a:cs typeface="Helvetica Neue"/>
                          <a:sym typeface="Helvetica Neue"/>
                        </a:rPr>
                        <a:t>Intervention effectiveness (IE)</a:t>
                      </a:r>
                      <a:endParaRPr b="1">
                        <a:latin typeface="Helvetica Neue"/>
                        <a:ea typeface="Helvetica Neue"/>
                        <a:cs typeface="Helvetica Neue"/>
                        <a:sym typeface="Helvetica Neue"/>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tcPr>
                </a:tc>
                <a:tc>
                  <a:txBody>
                    <a:bodyPr/>
                    <a:lstStyle/>
                    <a:p>
                      <a:pPr indent="0" lvl="0" marL="0" rtl="0" algn="ctr">
                        <a:spcBef>
                          <a:spcPts val="0"/>
                        </a:spcBef>
                        <a:spcAft>
                          <a:spcPts val="0"/>
                        </a:spcAft>
                        <a:buNone/>
                      </a:pPr>
                      <a:r>
                        <a:rPr lang="en-US">
                          <a:latin typeface="Helvetica Neue"/>
                          <a:ea typeface="Helvetica Neue"/>
                          <a:cs typeface="Helvetica Neue"/>
                          <a:sym typeface="Helvetica Neue"/>
                        </a:rPr>
                        <a:t>[30%, 40%, 50%]</a:t>
                      </a:r>
                      <a:endParaRPr>
                        <a:latin typeface="Helvetica Neue"/>
                        <a:ea typeface="Helvetica Neue"/>
                        <a:cs typeface="Helvetica Neue"/>
                        <a:sym typeface="Helvetica Neue"/>
                      </a:endParaRPr>
                    </a:p>
                    <a:p>
                      <a:pPr indent="0" lvl="0" marL="0" rtl="0" algn="ctr">
                        <a:spcBef>
                          <a:spcPts val="0"/>
                        </a:spcBef>
                        <a:spcAft>
                          <a:spcPts val="0"/>
                        </a:spcAft>
                        <a:buNone/>
                      </a:pPr>
                      <a:r>
                        <a:rPr lang="en-US">
                          <a:latin typeface="Helvetica Neue"/>
                          <a:ea typeface="Helvetica Neue"/>
                          <a:cs typeface="Helvetica Neue"/>
                          <a:sym typeface="Helvetica Neue"/>
                        </a:rPr>
                        <a:t>reduction in readmission risk</a:t>
                      </a:r>
                      <a:endParaRPr>
                        <a:latin typeface="Helvetica Neue"/>
                        <a:ea typeface="Helvetica Neue"/>
                        <a:cs typeface="Helvetica Neue"/>
                        <a:sym typeface="Helvetica Neue"/>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tcPr>
                </a:tc>
              </a:tr>
            </a:tbl>
          </a:graphicData>
        </a:graphic>
      </p:graphicFrame>
      <p:sp>
        <p:nvSpPr>
          <p:cNvPr id="467" name="Google Shape;467;g3333f4f2061_4_37"/>
          <p:cNvSpPr/>
          <p:nvPr/>
        </p:nvSpPr>
        <p:spPr>
          <a:xfrm>
            <a:off x="839800" y="5522413"/>
            <a:ext cx="11271600" cy="783300"/>
          </a:xfrm>
          <a:prstGeom prst="rect">
            <a:avLst/>
          </a:prstGeom>
          <a:solidFill>
            <a:srgbClr val="F3F3F3"/>
          </a:solidFill>
          <a:ln cap="flat" cmpd="sng" w="19050">
            <a:solidFill>
              <a:srgbClr val="F3F3F3"/>
            </a:solidFill>
            <a:prstDash val="solid"/>
            <a:round/>
            <a:headEnd len="sm" w="sm" type="none"/>
            <a:tailEnd len="sm" w="sm" type="none"/>
          </a:ln>
        </p:spPr>
        <p:txBody>
          <a:bodyPr anchorCtr="0" anchor="ctr" bIns="91425" lIns="400050" spcFirstLastPara="1" rIns="91425" wrap="square" tIns="91425">
            <a:noAutofit/>
          </a:bodyPr>
          <a:lstStyle/>
          <a:p>
            <a:pPr indent="0" lvl="0" marL="0" marR="0" rtl="0" algn="l">
              <a:lnSpc>
                <a:spcPct val="115000"/>
              </a:lnSpc>
              <a:spcBef>
                <a:spcPts val="0"/>
              </a:spcBef>
              <a:spcAft>
                <a:spcPts val="0"/>
              </a:spcAft>
              <a:buNone/>
            </a:pPr>
            <a:r>
              <a:rPr lang="en-US">
                <a:latin typeface="Helvetica Neue"/>
                <a:ea typeface="Helvetica Neue"/>
                <a:cs typeface="Helvetica Neue"/>
                <a:sym typeface="Helvetica Neue"/>
              </a:rPr>
              <a:t>By preventing IE</a:t>
            </a:r>
            <a:r>
              <a:rPr lang="en-US">
                <a:latin typeface="Helvetica Neue"/>
                <a:ea typeface="Helvetica Neue"/>
                <a:cs typeface="Helvetica Neue"/>
                <a:sym typeface="Helvetica Neue"/>
              </a:rPr>
              <a:t>(%)</a:t>
            </a:r>
            <a:r>
              <a:rPr lang="en-US">
                <a:latin typeface="Helvetica Neue"/>
                <a:ea typeface="Helvetica Neue"/>
                <a:cs typeface="Helvetica Neue"/>
                <a:sym typeface="Helvetica Neue"/>
              </a:rPr>
              <a:t> of true readmissions ($16,300 each) while spending $2,500 on each high-risk patient (both correct and false alarms).</a:t>
            </a:r>
            <a:endParaRPr>
              <a:latin typeface="Helvetica Neue"/>
              <a:ea typeface="Helvetica Neue"/>
              <a:cs typeface="Helvetica Neue"/>
              <a:sym typeface="Helvetica Neue"/>
            </a:endParaRPr>
          </a:p>
          <a:p>
            <a:pPr indent="0" lvl="0" marL="0" marR="0" rtl="0" algn="l">
              <a:lnSpc>
                <a:spcPct val="115000"/>
              </a:lnSpc>
              <a:spcBef>
                <a:spcPts val="0"/>
              </a:spcBef>
              <a:spcAft>
                <a:spcPts val="0"/>
              </a:spcAft>
              <a:buNone/>
            </a:pPr>
            <a:r>
              <a:rPr b="1" i="1" lang="en-US">
                <a:latin typeface="Helvetica Neue"/>
                <a:ea typeface="Helvetica Neue"/>
                <a:cs typeface="Helvetica Neue"/>
                <a:sym typeface="Helvetica Neue"/>
              </a:rPr>
              <a:t>Savings = (TP × IE × $16,300) - ((TP + FP) × $2,500)</a:t>
            </a:r>
            <a:endParaRPr b="1" i="1">
              <a:latin typeface="Helvetica Neue"/>
              <a:ea typeface="Helvetica Neue"/>
              <a:cs typeface="Helvetica Neue"/>
              <a:sym typeface="Helvetica Neu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g2afab0c40e6_1_78"/>
          <p:cNvSpPr txBox="1"/>
          <p:nvPr>
            <p:ph type="title"/>
          </p:nvPr>
        </p:nvSpPr>
        <p:spPr>
          <a:xfrm>
            <a:off x="838200" y="0"/>
            <a:ext cx="10515600" cy="11916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a:solidFill>
                  <a:schemeClr val="accent1"/>
                </a:solidFill>
              </a:rPr>
              <a:t>Evaluating Model Performance: Financial Impact</a:t>
            </a:r>
            <a:endParaRPr/>
          </a:p>
        </p:txBody>
      </p:sp>
      <p:sp>
        <p:nvSpPr>
          <p:cNvPr id="473" name="Google Shape;473;g2afab0c40e6_1_78"/>
          <p:cNvSpPr txBox="1"/>
          <p:nvPr>
            <p:ph idx="12" type="sldNum"/>
          </p:nvPr>
        </p:nvSpPr>
        <p:spPr>
          <a:xfrm>
            <a:off x="8610601" y="6459132"/>
            <a:ext cx="34323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en-US"/>
              <a:t>‹#›</a:t>
            </a:fld>
            <a:endParaRPr/>
          </a:p>
        </p:txBody>
      </p:sp>
      <p:pic>
        <p:nvPicPr>
          <p:cNvPr id="474" name="Google Shape;474;g2afab0c40e6_1_78"/>
          <p:cNvPicPr preferRelativeResize="0"/>
          <p:nvPr/>
        </p:nvPicPr>
        <p:blipFill>
          <a:blip r:embed="rId3">
            <a:alphaModFix/>
          </a:blip>
          <a:stretch>
            <a:fillRect/>
          </a:stretch>
        </p:blipFill>
        <p:spPr>
          <a:xfrm>
            <a:off x="6213041" y="2353375"/>
            <a:ext cx="5829857" cy="3575348"/>
          </a:xfrm>
          <a:prstGeom prst="rect">
            <a:avLst/>
          </a:prstGeom>
          <a:noFill/>
          <a:ln>
            <a:noFill/>
          </a:ln>
        </p:spPr>
      </p:pic>
      <p:sp>
        <p:nvSpPr>
          <p:cNvPr id="475" name="Google Shape;475;g2afab0c40e6_1_78"/>
          <p:cNvSpPr/>
          <p:nvPr/>
        </p:nvSpPr>
        <p:spPr>
          <a:xfrm>
            <a:off x="6213050" y="2299275"/>
            <a:ext cx="5877900" cy="3681000"/>
          </a:xfrm>
          <a:prstGeom prst="rect">
            <a:avLst/>
          </a:prstGeom>
          <a:noFill/>
          <a:ln cap="flat" cmpd="sng" w="19050">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b="1">
              <a:solidFill>
                <a:schemeClr val="dk1"/>
              </a:solidFill>
              <a:latin typeface="Helvetica Neue"/>
              <a:ea typeface="Helvetica Neue"/>
              <a:cs typeface="Helvetica Neue"/>
              <a:sym typeface="Helvetica Neue"/>
            </a:endParaRPr>
          </a:p>
        </p:txBody>
      </p:sp>
      <p:grpSp>
        <p:nvGrpSpPr>
          <p:cNvPr id="476" name="Google Shape;476;g2afab0c40e6_1_78"/>
          <p:cNvGrpSpPr/>
          <p:nvPr/>
        </p:nvGrpSpPr>
        <p:grpSpPr>
          <a:xfrm>
            <a:off x="838188" y="1287781"/>
            <a:ext cx="10669525" cy="535200"/>
            <a:chOff x="761238" y="1389125"/>
            <a:chExt cx="10669525" cy="535200"/>
          </a:xfrm>
        </p:grpSpPr>
        <p:grpSp>
          <p:nvGrpSpPr>
            <p:cNvPr id="477" name="Google Shape;477;g2afab0c40e6_1_78"/>
            <p:cNvGrpSpPr/>
            <p:nvPr/>
          </p:nvGrpSpPr>
          <p:grpSpPr>
            <a:xfrm>
              <a:off x="761238" y="1389125"/>
              <a:ext cx="3555330" cy="535200"/>
              <a:chOff x="1382050" y="3634300"/>
              <a:chExt cx="3555330" cy="535200"/>
            </a:xfrm>
          </p:grpSpPr>
          <p:sp>
            <p:nvSpPr>
              <p:cNvPr id="478" name="Google Shape;478;g2afab0c40e6_1_78"/>
              <p:cNvSpPr/>
              <p:nvPr/>
            </p:nvSpPr>
            <p:spPr>
              <a:xfrm>
                <a:off x="1382050" y="3634300"/>
                <a:ext cx="225000" cy="535200"/>
              </a:xfrm>
              <a:prstGeom prst="rect">
                <a:avLst/>
              </a:prstGeom>
              <a:solidFill>
                <a:srgbClr val="FFD34F"/>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479" name="Google Shape;479;g2afab0c40e6_1_78"/>
              <p:cNvSpPr/>
              <p:nvPr/>
            </p:nvSpPr>
            <p:spPr>
              <a:xfrm>
                <a:off x="1607080" y="3634300"/>
                <a:ext cx="3330300" cy="535200"/>
              </a:xfrm>
              <a:prstGeom prst="rect">
                <a:avLst/>
              </a:pr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US" sz="1600">
                    <a:latin typeface="Helvetica Neue"/>
                    <a:ea typeface="Helvetica Neue"/>
                    <a:cs typeface="Helvetica Neue"/>
                    <a:sym typeface="Helvetica Neue"/>
                  </a:rPr>
                  <a:t>Threshold Testing</a:t>
                </a:r>
                <a:endParaRPr b="1" sz="1600">
                  <a:latin typeface="Helvetica Neue"/>
                  <a:ea typeface="Helvetica Neue"/>
                  <a:cs typeface="Helvetica Neue"/>
                  <a:sym typeface="Helvetica Neue"/>
                </a:endParaRPr>
              </a:p>
            </p:txBody>
          </p:sp>
        </p:grpSp>
        <p:sp>
          <p:nvSpPr>
            <p:cNvPr id="480" name="Google Shape;480;g2afab0c40e6_1_78"/>
            <p:cNvSpPr/>
            <p:nvPr/>
          </p:nvSpPr>
          <p:spPr>
            <a:xfrm>
              <a:off x="4316562" y="1389125"/>
              <a:ext cx="7114200" cy="535200"/>
            </a:xfrm>
            <a:prstGeom prst="rect">
              <a:avLst/>
            </a:prstGeom>
            <a:noFill/>
            <a:ln cap="flat" cmpd="sng" w="9525">
              <a:solidFill>
                <a:srgbClr val="FFF2CC"/>
              </a:solidFill>
              <a:prstDash val="solid"/>
              <a:round/>
              <a:headEnd len="sm" w="sm" type="none"/>
              <a:tailEnd len="sm" w="sm" type="none"/>
            </a:ln>
          </p:spPr>
          <p:txBody>
            <a:bodyPr anchorCtr="0" anchor="ctr" bIns="91425" lIns="400050" spcFirstLastPara="1" rIns="91425" wrap="square" tIns="91425">
              <a:noAutofit/>
            </a:bodyPr>
            <a:lstStyle/>
            <a:p>
              <a:pPr indent="0" lvl="0" marL="0" marR="0" rtl="0" algn="l">
                <a:spcBef>
                  <a:spcPts val="0"/>
                </a:spcBef>
                <a:spcAft>
                  <a:spcPts val="0"/>
                </a:spcAft>
                <a:buNone/>
              </a:pPr>
              <a:r>
                <a:rPr lang="en-US" sz="1600">
                  <a:latin typeface="Helvetica Neue"/>
                  <a:ea typeface="Helvetica Neue"/>
                  <a:cs typeface="Helvetica Neue"/>
                  <a:sym typeface="Helvetica Neue"/>
                </a:rPr>
                <a:t>Tests threshold for each model </a:t>
              </a:r>
              <a:r>
                <a:rPr b="1" lang="en-US" sz="1600">
                  <a:latin typeface="Helvetica Neue"/>
                  <a:ea typeface="Helvetica Neue"/>
                  <a:cs typeface="Helvetica Neue"/>
                  <a:sym typeface="Helvetica Neue"/>
                </a:rPr>
                <a:t>assigning the threshold that maximizes healthcare costs savings</a:t>
              </a:r>
              <a:endParaRPr b="1" sz="1600">
                <a:latin typeface="Helvetica Neue"/>
                <a:ea typeface="Helvetica Neue"/>
                <a:cs typeface="Helvetica Neue"/>
                <a:sym typeface="Helvetica Neue"/>
              </a:endParaRPr>
            </a:p>
          </p:txBody>
        </p:sp>
      </p:grpSp>
      <p:sp>
        <p:nvSpPr>
          <p:cNvPr id="481" name="Google Shape;481;g2afab0c40e6_1_78"/>
          <p:cNvSpPr/>
          <p:nvPr/>
        </p:nvSpPr>
        <p:spPr>
          <a:xfrm>
            <a:off x="833400" y="3888275"/>
            <a:ext cx="4740600" cy="4518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1"/>
                </a:solidFill>
                <a:latin typeface="Helvetica Neue"/>
                <a:ea typeface="Helvetica Neue"/>
                <a:cs typeface="Helvetica Neue"/>
                <a:sym typeface="Helvetica Neue"/>
              </a:rPr>
              <a:t>XGBoost (SMOTE)</a:t>
            </a:r>
            <a:endParaRPr>
              <a:latin typeface="Helvetica Neue"/>
              <a:ea typeface="Helvetica Neue"/>
              <a:cs typeface="Helvetica Neue"/>
              <a:sym typeface="Helvetica Neue"/>
            </a:endParaRPr>
          </a:p>
        </p:txBody>
      </p:sp>
      <p:sp>
        <p:nvSpPr>
          <p:cNvPr id="482" name="Google Shape;482;g2afab0c40e6_1_78"/>
          <p:cNvSpPr/>
          <p:nvPr/>
        </p:nvSpPr>
        <p:spPr>
          <a:xfrm>
            <a:off x="838750" y="2452400"/>
            <a:ext cx="4740600" cy="4518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latin typeface="Helvetica Neue"/>
                <a:ea typeface="Helvetica Neue"/>
                <a:cs typeface="Helvetica Neue"/>
                <a:sym typeface="Helvetica Neue"/>
              </a:rPr>
              <a:t>XGBoost (Class Weights)</a:t>
            </a:r>
            <a:endParaRPr b="1">
              <a:latin typeface="Helvetica Neue"/>
              <a:ea typeface="Helvetica Neue"/>
              <a:cs typeface="Helvetica Neue"/>
              <a:sym typeface="Helvetica Neue"/>
            </a:endParaRPr>
          </a:p>
        </p:txBody>
      </p:sp>
      <p:sp>
        <p:nvSpPr>
          <p:cNvPr id="483" name="Google Shape;483;g2afab0c40e6_1_78"/>
          <p:cNvSpPr/>
          <p:nvPr/>
        </p:nvSpPr>
        <p:spPr>
          <a:xfrm>
            <a:off x="838200" y="3470875"/>
            <a:ext cx="4740600" cy="291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2400"/>
              <a:buFont typeface="Arial"/>
              <a:buNone/>
            </a:pPr>
            <a:r>
              <a:rPr b="1" lang="en-US" sz="1600">
                <a:solidFill>
                  <a:srgbClr val="980000"/>
                </a:solidFill>
                <a:latin typeface="Helvetica Neue"/>
                <a:ea typeface="Helvetica Neue"/>
                <a:cs typeface="Helvetica Neue"/>
                <a:sym typeface="Helvetica Neue"/>
              </a:rPr>
              <a:t>Delivering the Highest Savings ($)</a:t>
            </a:r>
            <a:endParaRPr b="1" sz="1600">
              <a:solidFill>
                <a:srgbClr val="980000"/>
              </a:solidFill>
              <a:latin typeface="Helvetica Neue"/>
              <a:ea typeface="Helvetica Neue"/>
              <a:cs typeface="Helvetica Neue"/>
              <a:sym typeface="Helvetica Neue"/>
            </a:endParaRPr>
          </a:p>
        </p:txBody>
      </p:sp>
      <p:cxnSp>
        <p:nvCxnSpPr>
          <p:cNvPr id="484" name="Google Shape;484;g2afab0c40e6_1_78"/>
          <p:cNvCxnSpPr/>
          <p:nvPr/>
        </p:nvCxnSpPr>
        <p:spPr>
          <a:xfrm>
            <a:off x="838192" y="3789866"/>
            <a:ext cx="4731000" cy="0"/>
          </a:xfrm>
          <a:prstGeom prst="straightConnector1">
            <a:avLst/>
          </a:prstGeom>
          <a:noFill/>
          <a:ln cap="flat" cmpd="sng" w="28575">
            <a:solidFill>
              <a:srgbClr val="EFEFEF"/>
            </a:solidFill>
            <a:prstDash val="solid"/>
            <a:round/>
            <a:headEnd len="med" w="med" type="none"/>
            <a:tailEnd len="med" w="med" type="none"/>
          </a:ln>
        </p:spPr>
      </p:cxnSp>
      <p:sp>
        <p:nvSpPr>
          <p:cNvPr id="485" name="Google Shape;485;g2afab0c40e6_1_78"/>
          <p:cNvSpPr/>
          <p:nvPr/>
        </p:nvSpPr>
        <p:spPr>
          <a:xfrm>
            <a:off x="833950" y="2022500"/>
            <a:ext cx="4740600" cy="291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2400"/>
              <a:buFont typeface="Arial"/>
              <a:buNone/>
            </a:pPr>
            <a:r>
              <a:rPr b="1" lang="en-US" sz="1600">
                <a:solidFill>
                  <a:srgbClr val="980000"/>
                </a:solidFill>
                <a:latin typeface="Helvetica Neue"/>
                <a:ea typeface="Helvetica Neue"/>
                <a:cs typeface="Helvetica Neue"/>
                <a:sym typeface="Helvetica Neue"/>
              </a:rPr>
              <a:t>Consistent Performer (Preferred Model)</a:t>
            </a:r>
            <a:endParaRPr b="1" sz="1600">
              <a:solidFill>
                <a:srgbClr val="980000"/>
              </a:solidFill>
              <a:latin typeface="Helvetica Neue"/>
              <a:ea typeface="Helvetica Neue"/>
              <a:cs typeface="Helvetica Neue"/>
              <a:sym typeface="Helvetica Neue"/>
            </a:endParaRPr>
          </a:p>
        </p:txBody>
      </p:sp>
      <p:cxnSp>
        <p:nvCxnSpPr>
          <p:cNvPr id="486" name="Google Shape;486;g2afab0c40e6_1_78"/>
          <p:cNvCxnSpPr/>
          <p:nvPr/>
        </p:nvCxnSpPr>
        <p:spPr>
          <a:xfrm>
            <a:off x="833942" y="2341491"/>
            <a:ext cx="4731000" cy="0"/>
          </a:xfrm>
          <a:prstGeom prst="straightConnector1">
            <a:avLst/>
          </a:prstGeom>
          <a:noFill/>
          <a:ln cap="flat" cmpd="sng" w="28575">
            <a:solidFill>
              <a:srgbClr val="EFEFEF"/>
            </a:solidFill>
            <a:prstDash val="solid"/>
            <a:round/>
            <a:headEnd len="med" w="med" type="none"/>
            <a:tailEnd len="med" w="med" type="none"/>
          </a:ln>
        </p:spPr>
      </p:cxnSp>
      <p:graphicFrame>
        <p:nvGraphicFramePr>
          <p:cNvPr id="487" name="Google Shape;487;g2afab0c40e6_1_78"/>
          <p:cNvGraphicFramePr/>
          <p:nvPr/>
        </p:nvGraphicFramePr>
        <p:xfrm>
          <a:off x="833404" y="4357574"/>
          <a:ext cx="3000000" cy="3000000"/>
        </p:xfrm>
        <a:graphic>
          <a:graphicData uri="http://schemas.openxmlformats.org/drawingml/2006/table">
            <a:tbl>
              <a:tblPr>
                <a:noFill/>
                <a:tableStyleId>{6F36B0A0-8AF3-486A-A779-009A98428F98}</a:tableStyleId>
              </a:tblPr>
              <a:tblGrid>
                <a:gridCol w="2361725"/>
                <a:gridCol w="2369275"/>
              </a:tblGrid>
              <a:tr h="405000">
                <a:tc>
                  <a:txBody>
                    <a:bodyPr/>
                    <a:lstStyle/>
                    <a:p>
                      <a:pPr indent="0" lvl="0" marL="0" rtl="0" algn="ctr">
                        <a:spcBef>
                          <a:spcPts val="0"/>
                        </a:spcBef>
                        <a:spcAft>
                          <a:spcPts val="0"/>
                        </a:spcAft>
                        <a:buNone/>
                      </a:pPr>
                      <a:r>
                        <a:rPr b="1" lang="en-US">
                          <a:latin typeface="Helvetica Neue"/>
                          <a:ea typeface="Helvetica Neue"/>
                          <a:cs typeface="Helvetica Neue"/>
                          <a:sym typeface="Helvetica Neue"/>
                        </a:rPr>
                        <a:t>Reaching $200,000 Savings</a:t>
                      </a:r>
                      <a:endParaRPr b="1">
                        <a:latin typeface="Helvetica Neue"/>
                        <a:ea typeface="Helvetica Neue"/>
                        <a:cs typeface="Helvetica Neue"/>
                        <a:sym typeface="Helvetica Neue"/>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tcPr>
                </a:tc>
                <a:tc>
                  <a:txBody>
                    <a:bodyPr/>
                    <a:lstStyle/>
                    <a:p>
                      <a:pPr indent="0" lvl="0" marL="0" rtl="0" algn="ctr">
                        <a:spcBef>
                          <a:spcPts val="0"/>
                        </a:spcBef>
                        <a:spcAft>
                          <a:spcPts val="0"/>
                        </a:spcAft>
                        <a:buNone/>
                      </a:pPr>
                      <a:r>
                        <a:rPr lang="en-US">
                          <a:latin typeface="Helvetica Neue"/>
                          <a:ea typeface="Helvetica Neue"/>
                          <a:cs typeface="Helvetica Neue"/>
                          <a:sym typeface="Helvetica Neue"/>
                        </a:rPr>
                        <a:t>@ 50% Intervention Effectiveness</a:t>
                      </a:r>
                      <a:endParaRPr>
                        <a:latin typeface="Helvetica Neue"/>
                        <a:ea typeface="Helvetica Neue"/>
                        <a:cs typeface="Helvetica Neue"/>
                        <a:sym typeface="Helvetica Neue"/>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tcPr>
                </a:tc>
              </a:tr>
            </a:tbl>
          </a:graphicData>
        </a:graphic>
      </p:graphicFrame>
      <p:graphicFrame>
        <p:nvGraphicFramePr>
          <p:cNvPr id="488" name="Google Shape;488;g2afab0c40e6_1_78"/>
          <p:cNvGraphicFramePr/>
          <p:nvPr/>
        </p:nvGraphicFramePr>
        <p:xfrm>
          <a:off x="843554" y="2885769"/>
          <a:ext cx="3000000" cy="3000000"/>
        </p:xfrm>
        <a:graphic>
          <a:graphicData uri="http://schemas.openxmlformats.org/drawingml/2006/table">
            <a:tbl>
              <a:tblPr>
                <a:noFill/>
                <a:tableStyleId>{6F36B0A0-8AF3-486A-A779-009A98428F98}</a:tableStyleId>
              </a:tblPr>
              <a:tblGrid>
                <a:gridCol w="2361725"/>
                <a:gridCol w="2369275"/>
              </a:tblGrid>
              <a:tr h="405000">
                <a:tc gridSpan="2">
                  <a:txBody>
                    <a:bodyPr/>
                    <a:lstStyle/>
                    <a:p>
                      <a:pPr indent="0" lvl="0" marL="0" rtl="0" algn="ctr">
                        <a:spcBef>
                          <a:spcPts val="0"/>
                        </a:spcBef>
                        <a:spcAft>
                          <a:spcPts val="0"/>
                        </a:spcAft>
                        <a:buNone/>
                      </a:pPr>
                      <a:r>
                        <a:rPr lang="en-US">
                          <a:latin typeface="Helvetica Neue"/>
                          <a:ea typeface="Helvetica Neue"/>
                          <a:cs typeface="Helvetica Neue"/>
                          <a:sym typeface="Helvetica Neue"/>
                        </a:rPr>
                        <a:t>Offers consistent savings at all intervention levels</a:t>
                      </a:r>
                      <a:endParaRPr>
                        <a:latin typeface="Helvetica Neue"/>
                        <a:ea typeface="Helvetica Neue"/>
                        <a:cs typeface="Helvetica Neue"/>
                        <a:sym typeface="Helvetica Neue"/>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tcPr>
                </a:tc>
                <a:tc hMerge="1"/>
              </a:tr>
            </a:tbl>
          </a:graphicData>
        </a:graphic>
      </p:graphicFrame>
      <p:sp>
        <p:nvSpPr>
          <p:cNvPr id="489" name="Google Shape;489;g2afab0c40e6_1_78"/>
          <p:cNvSpPr/>
          <p:nvPr/>
        </p:nvSpPr>
        <p:spPr>
          <a:xfrm>
            <a:off x="833400" y="5174247"/>
            <a:ext cx="5207100" cy="1191600"/>
          </a:xfrm>
          <a:prstGeom prst="rect">
            <a:avLst/>
          </a:pr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114300" marR="0" rtl="0" algn="l">
              <a:spcBef>
                <a:spcPts val="0"/>
              </a:spcBef>
              <a:spcAft>
                <a:spcPts val="0"/>
              </a:spcAft>
              <a:buNone/>
            </a:pPr>
            <a:r>
              <a:rPr b="1" lang="en-US">
                <a:latin typeface="Helvetica Neue"/>
                <a:ea typeface="Helvetica Neue"/>
                <a:cs typeface="Helvetica Neue"/>
                <a:sym typeface="Helvetica Neue"/>
              </a:rPr>
              <a:t>Takeaways: </a:t>
            </a:r>
            <a:r>
              <a:rPr b="1" lang="en-US">
                <a:latin typeface="Helvetica Neue"/>
                <a:ea typeface="Helvetica Neue"/>
                <a:cs typeface="Helvetica Neue"/>
                <a:sym typeface="Helvetica Neue"/>
              </a:rPr>
              <a:t>SMOTE Models underperform on average</a:t>
            </a:r>
            <a:r>
              <a:rPr lang="en-US">
                <a:latin typeface="Helvetica Neue"/>
                <a:ea typeface="Helvetica Neue"/>
                <a:cs typeface="Helvetica Neue"/>
                <a:sym typeface="Helvetica Neue"/>
              </a:rPr>
              <a:t> – Class weighting works better than oversampling for financial gains at modest intervention effectiveness levels</a:t>
            </a:r>
            <a:endParaRPr>
              <a:latin typeface="Helvetica Neue"/>
              <a:ea typeface="Helvetica Neue"/>
              <a:cs typeface="Helvetica Neue"/>
              <a:sym typeface="Helvetica Neue"/>
            </a:endParaRPr>
          </a:p>
          <a:p>
            <a:pPr indent="0" lvl="0" marL="114300" marR="0" rtl="0" algn="l">
              <a:spcBef>
                <a:spcPts val="0"/>
              </a:spcBef>
              <a:spcAft>
                <a:spcPts val="0"/>
              </a:spcAft>
              <a:buNone/>
            </a:pPr>
            <a:r>
              <a:rPr b="1" lang="en-US">
                <a:latin typeface="Helvetica Neue"/>
                <a:ea typeface="Helvetica Neue"/>
                <a:cs typeface="Helvetica Neue"/>
                <a:sym typeface="Helvetica Neue"/>
              </a:rPr>
              <a:t>Higher intervention effectiveness → savings</a:t>
            </a:r>
            <a:endParaRPr b="1">
              <a:latin typeface="Helvetica Neue"/>
              <a:ea typeface="Helvetica Neue"/>
              <a:cs typeface="Helvetica Neue"/>
              <a:sym typeface="Helvetica Neue"/>
            </a:endParaRPr>
          </a:p>
          <a:p>
            <a:pPr indent="-317500" lvl="0" marL="457200" marR="0" rtl="0" algn="l">
              <a:spcBef>
                <a:spcPts val="0"/>
              </a:spcBef>
              <a:spcAft>
                <a:spcPts val="0"/>
              </a:spcAft>
              <a:buSzPts val="1400"/>
              <a:buFont typeface="Helvetica Neue"/>
              <a:buChar char="●"/>
            </a:pPr>
            <a:r>
              <a:rPr lang="en-US">
                <a:latin typeface="Helvetica Neue"/>
                <a:ea typeface="Helvetica Neue"/>
                <a:cs typeface="Helvetica Neue"/>
                <a:sym typeface="Helvetica Neue"/>
              </a:rPr>
              <a:t>Savings increase as effectiveness rises from 30% to 50%</a:t>
            </a:r>
            <a:endParaRPr>
              <a:latin typeface="Helvetica Neue"/>
              <a:ea typeface="Helvetica Neue"/>
              <a:cs typeface="Helvetica Neue"/>
              <a:sym typeface="Helvetica Neue"/>
            </a:endParaRPr>
          </a:p>
        </p:txBody>
      </p:sp>
      <p:sp>
        <p:nvSpPr>
          <p:cNvPr id="490" name="Google Shape;490;g2afab0c40e6_1_78"/>
          <p:cNvSpPr/>
          <p:nvPr/>
        </p:nvSpPr>
        <p:spPr>
          <a:xfrm>
            <a:off x="6213050" y="2008025"/>
            <a:ext cx="5877900" cy="291300"/>
          </a:xfrm>
          <a:prstGeom prst="rect">
            <a:avLst/>
          </a:prstGeom>
          <a:solidFill>
            <a:srgbClr val="F3F3F3"/>
          </a:solid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1000"/>
              </a:spcBef>
              <a:spcAft>
                <a:spcPts val="0"/>
              </a:spcAft>
              <a:buClr>
                <a:schemeClr val="dk1"/>
              </a:buClr>
              <a:buSzPts val="2400"/>
              <a:buFont typeface="Arial"/>
              <a:buNone/>
            </a:pPr>
            <a:r>
              <a:rPr b="1" lang="en-US" sz="1600">
                <a:solidFill>
                  <a:srgbClr val="980000"/>
                </a:solidFill>
                <a:latin typeface="Helvetica Neue"/>
                <a:ea typeface="Helvetica Neue"/>
                <a:cs typeface="Helvetica Neue"/>
                <a:sym typeface="Helvetica Neue"/>
              </a:rPr>
              <a:t>Healthcare</a:t>
            </a:r>
            <a:r>
              <a:rPr b="1" lang="en-US" sz="1600">
                <a:solidFill>
                  <a:srgbClr val="980000"/>
                </a:solidFill>
                <a:latin typeface="Helvetica Neue"/>
                <a:ea typeface="Helvetica Neue"/>
                <a:cs typeface="Helvetica Neue"/>
                <a:sym typeface="Helvetica Neue"/>
              </a:rPr>
              <a:t> Savings vs. Intervention Effectiveness</a:t>
            </a:r>
            <a:endParaRPr b="1" sz="1600">
              <a:solidFill>
                <a:srgbClr val="980000"/>
              </a:solidFill>
              <a:latin typeface="Helvetica Neue"/>
              <a:ea typeface="Helvetica Neue"/>
              <a:cs typeface="Helvetica Neue"/>
              <a:sym typeface="Helvetica Neu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g2afab0c40e6_1_100"/>
          <p:cNvSpPr txBox="1"/>
          <p:nvPr>
            <p:ph type="title"/>
          </p:nvPr>
        </p:nvSpPr>
        <p:spPr>
          <a:xfrm>
            <a:off x="838200" y="0"/>
            <a:ext cx="10515600" cy="11916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a:solidFill>
                  <a:schemeClr val="accent1"/>
                </a:solidFill>
              </a:rPr>
              <a:t>Optimizing Decision Thresholds for Preventing Hospital Readmissions Using XGBoost</a:t>
            </a:r>
            <a:endParaRPr/>
          </a:p>
        </p:txBody>
      </p:sp>
      <p:sp>
        <p:nvSpPr>
          <p:cNvPr id="496" name="Google Shape;496;g2afab0c40e6_1_100"/>
          <p:cNvSpPr txBox="1"/>
          <p:nvPr>
            <p:ph idx="12" type="sldNum"/>
          </p:nvPr>
        </p:nvSpPr>
        <p:spPr>
          <a:xfrm>
            <a:off x="8610601" y="6459132"/>
            <a:ext cx="34323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497" name="Google Shape;497;g2afab0c40e6_1_100"/>
          <p:cNvGrpSpPr/>
          <p:nvPr/>
        </p:nvGrpSpPr>
        <p:grpSpPr>
          <a:xfrm>
            <a:off x="5993300" y="1897225"/>
            <a:ext cx="5984650" cy="4145350"/>
            <a:chOff x="5746700" y="1191600"/>
            <a:chExt cx="5984650" cy="4145350"/>
          </a:xfrm>
        </p:grpSpPr>
        <p:sp>
          <p:nvSpPr>
            <p:cNvPr id="498" name="Google Shape;498;g2afab0c40e6_1_100"/>
            <p:cNvSpPr/>
            <p:nvPr/>
          </p:nvSpPr>
          <p:spPr>
            <a:xfrm>
              <a:off x="5747550" y="1482850"/>
              <a:ext cx="5983800" cy="3854100"/>
            </a:xfrm>
            <a:prstGeom prst="rect">
              <a:avLst/>
            </a:prstGeom>
            <a:noFill/>
            <a:ln cap="flat" cmpd="sng" w="19050">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b="1">
                <a:solidFill>
                  <a:schemeClr val="dk1"/>
                </a:solidFill>
                <a:latin typeface="Helvetica Neue"/>
                <a:ea typeface="Helvetica Neue"/>
                <a:cs typeface="Helvetica Neue"/>
                <a:sym typeface="Helvetica Neue"/>
              </a:endParaRPr>
            </a:p>
          </p:txBody>
        </p:sp>
        <p:pic>
          <p:nvPicPr>
            <p:cNvPr id="499" name="Google Shape;499;g2afab0c40e6_1_100"/>
            <p:cNvPicPr preferRelativeResize="0"/>
            <p:nvPr/>
          </p:nvPicPr>
          <p:blipFill>
            <a:blip r:embed="rId3">
              <a:alphaModFix/>
            </a:blip>
            <a:stretch>
              <a:fillRect/>
            </a:stretch>
          </p:blipFill>
          <p:spPr>
            <a:xfrm>
              <a:off x="5746700" y="1543650"/>
              <a:ext cx="5879593" cy="3793285"/>
            </a:xfrm>
            <a:prstGeom prst="rect">
              <a:avLst/>
            </a:prstGeom>
            <a:noFill/>
            <a:ln>
              <a:noFill/>
            </a:ln>
          </p:spPr>
        </p:pic>
        <p:sp>
          <p:nvSpPr>
            <p:cNvPr id="500" name="Google Shape;500;g2afab0c40e6_1_100"/>
            <p:cNvSpPr/>
            <p:nvPr/>
          </p:nvSpPr>
          <p:spPr>
            <a:xfrm>
              <a:off x="5747550" y="1191600"/>
              <a:ext cx="5983800" cy="291300"/>
            </a:xfrm>
            <a:prstGeom prst="rect">
              <a:avLst/>
            </a:prstGeom>
            <a:solidFill>
              <a:srgbClr val="F3F3F3"/>
            </a:solid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1000"/>
                </a:spcBef>
                <a:spcAft>
                  <a:spcPts val="0"/>
                </a:spcAft>
                <a:buClr>
                  <a:schemeClr val="dk1"/>
                </a:buClr>
                <a:buSzPts val="2400"/>
                <a:buFont typeface="Arial"/>
                <a:buNone/>
              </a:pPr>
              <a:r>
                <a:rPr b="1" lang="en-US" sz="1600">
                  <a:solidFill>
                    <a:srgbClr val="980000"/>
                  </a:solidFill>
                  <a:latin typeface="Helvetica Neue"/>
                  <a:ea typeface="Helvetica Neue"/>
                  <a:cs typeface="Helvetica Neue"/>
                  <a:sym typeface="Helvetica Neue"/>
                </a:rPr>
                <a:t>Optimal Threshold vs. Intervention Effectiveness</a:t>
              </a:r>
              <a:endParaRPr b="1" sz="1600">
                <a:solidFill>
                  <a:srgbClr val="980000"/>
                </a:solidFill>
                <a:latin typeface="Helvetica Neue"/>
                <a:ea typeface="Helvetica Neue"/>
                <a:cs typeface="Helvetica Neue"/>
                <a:sym typeface="Helvetica Neue"/>
              </a:endParaRPr>
            </a:p>
          </p:txBody>
        </p:sp>
      </p:grpSp>
      <p:sp>
        <p:nvSpPr>
          <p:cNvPr id="501" name="Google Shape;501;g2afab0c40e6_1_100"/>
          <p:cNvSpPr/>
          <p:nvPr/>
        </p:nvSpPr>
        <p:spPr>
          <a:xfrm>
            <a:off x="213815" y="1398225"/>
            <a:ext cx="11764200" cy="291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2400"/>
              <a:buFont typeface="Arial"/>
              <a:buNone/>
            </a:pPr>
            <a:r>
              <a:rPr b="1" lang="en-US" sz="1500">
                <a:solidFill>
                  <a:srgbClr val="1C4587"/>
                </a:solidFill>
                <a:latin typeface="Helvetica Neue"/>
                <a:ea typeface="Helvetica Neue"/>
                <a:cs typeface="Helvetica Neue"/>
                <a:sym typeface="Helvetica Neue"/>
              </a:rPr>
              <a:t>XGBoost – increases financial performance while lowering the threshold for intervention support as effectiveness increases</a:t>
            </a:r>
            <a:endParaRPr b="1" sz="1500">
              <a:solidFill>
                <a:srgbClr val="1C4587"/>
              </a:solidFill>
              <a:latin typeface="Helvetica Neue"/>
              <a:ea typeface="Helvetica Neue"/>
              <a:cs typeface="Helvetica Neue"/>
              <a:sym typeface="Helvetica Neue"/>
            </a:endParaRPr>
          </a:p>
        </p:txBody>
      </p:sp>
      <p:cxnSp>
        <p:nvCxnSpPr>
          <p:cNvPr id="502" name="Google Shape;502;g2afab0c40e6_1_100"/>
          <p:cNvCxnSpPr/>
          <p:nvPr/>
        </p:nvCxnSpPr>
        <p:spPr>
          <a:xfrm>
            <a:off x="213825" y="1814416"/>
            <a:ext cx="11760600" cy="0"/>
          </a:xfrm>
          <a:prstGeom prst="straightConnector1">
            <a:avLst/>
          </a:prstGeom>
          <a:noFill/>
          <a:ln cap="flat" cmpd="sng" w="28575">
            <a:solidFill>
              <a:srgbClr val="EFEFEF"/>
            </a:solidFill>
            <a:prstDash val="solid"/>
            <a:round/>
            <a:headEnd len="med" w="med" type="none"/>
            <a:tailEnd len="med" w="med" type="none"/>
          </a:ln>
        </p:spPr>
      </p:cxnSp>
      <p:sp>
        <p:nvSpPr>
          <p:cNvPr id="503" name="Google Shape;503;g2afab0c40e6_1_100"/>
          <p:cNvSpPr/>
          <p:nvPr/>
        </p:nvSpPr>
        <p:spPr>
          <a:xfrm>
            <a:off x="213825" y="1914414"/>
            <a:ext cx="5645400" cy="1785300"/>
          </a:xfrm>
          <a:prstGeom prst="rect">
            <a:avLst/>
          </a:prstGeom>
          <a:solidFill>
            <a:srgbClr val="F3F3F3"/>
          </a:solidFill>
          <a:ln cap="flat" cmpd="sng" w="19050">
            <a:solidFill>
              <a:srgbClr val="F3F3F3"/>
            </a:solidFill>
            <a:prstDash val="solid"/>
            <a:round/>
            <a:headEnd len="sm" w="sm" type="none"/>
            <a:tailEnd len="sm" w="sm" type="none"/>
          </a:ln>
        </p:spPr>
        <p:txBody>
          <a:bodyPr anchorCtr="0" anchor="ctr" bIns="91425" lIns="400050" spcFirstLastPara="1" rIns="91425" wrap="square" tIns="91425">
            <a:noAutofit/>
          </a:bodyPr>
          <a:lstStyle/>
          <a:p>
            <a:pPr indent="0" lvl="0" marL="0" marR="0" rtl="0" algn="l">
              <a:spcBef>
                <a:spcPts val="0"/>
              </a:spcBef>
              <a:spcAft>
                <a:spcPts val="0"/>
              </a:spcAft>
              <a:buNone/>
            </a:pPr>
            <a:r>
              <a:rPr b="1" lang="en-US">
                <a:latin typeface="Helvetica Neue"/>
                <a:ea typeface="Helvetica Neue"/>
                <a:cs typeface="Helvetica Neue"/>
                <a:sym typeface="Helvetica Neue"/>
              </a:rPr>
              <a:t>Takeaway</a:t>
            </a:r>
            <a:r>
              <a:rPr lang="en-US">
                <a:latin typeface="Helvetica Neue"/>
                <a:ea typeface="Helvetica Neue"/>
                <a:cs typeface="Helvetica Neue"/>
                <a:sym typeface="Helvetica Neue"/>
              </a:rPr>
              <a:t>: Most models take a conservative approach to preventing readmissions at first</a:t>
            </a:r>
            <a:endParaRPr>
              <a:latin typeface="Helvetica Neue"/>
              <a:ea typeface="Helvetica Neue"/>
              <a:cs typeface="Helvetica Neue"/>
              <a:sym typeface="Helvetica Neue"/>
            </a:endParaRPr>
          </a:p>
          <a:p>
            <a:pPr indent="-317500" lvl="0" marL="228600" marR="0" rtl="0" algn="l">
              <a:spcBef>
                <a:spcPts val="0"/>
              </a:spcBef>
              <a:spcAft>
                <a:spcPts val="0"/>
              </a:spcAft>
              <a:buSzPts val="1400"/>
              <a:buFont typeface="Helvetica Neue"/>
              <a:buChar char="●"/>
            </a:pPr>
            <a:r>
              <a:rPr lang="en-US">
                <a:latin typeface="Helvetica Neue"/>
                <a:ea typeface="Helvetica Neue"/>
                <a:cs typeface="Helvetica Neue"/>
                <a:sym typeface="Helvetica Neue"/>
              </a:rPr>
              <a:t>At 30% effectiveness, many models start with high decision thresholds (~70%), meaning they only intervene in high-risk cases to prevent unnecessary costs.</a:t>
            </a:r>
            <a:endParaRPr>
              <a:latin typeface="Helvetica Neue"/>
              <a:ea typeface="Helvetica Neue"/>
              <a:cs typeface="Helvetica Neue"/>
              <a:sym typeface="Helvetica Neue"/>
            </a:endParaRPr>
          </a:p>
          <a:p>
            <a:pPr indent="-317500" lvl="0" marL="228600" marR="0" rtl="0" algn="l">
              <a:spcBef>
                <a:spcPts val="0"/>
              </a:spcBef>
              <a:spcAft>
                <a:spcPts val="0"/>
              </a:spcAft>
              <a:buSzPts val="1400"/>
              <a:buFont typeface="Helvetica Neue"/>
              <a:buChar char="●"/>
            </a:pPr>
            <a:r>
              <a:rPr lang="en-US">
                <a:latin typeface="Helvetica Neue"/>
                <a:ea typeface="Helvetica Neue"/>
                <a:cs typeface="Helvetica Neue"/>
                <a:sym typeface="Helvetica Neue"/>
              </a:rPr>
              <a:t>Models lower their decision thresholds as intervention effectiveness rises from 30% to 50%, allowing more interventions</a:t>
            </a:r>
            <a:endParaRPr>
              <a:latin typeface="Helvetica Neue"/>
              <a:ea typeface="Helvetica Neue"/>
              <a:cs typeface="Helvetica Neue"/>
              <a:sym typeface="Helvetica Neue"/>
            </a:endParaRPr>
          </a:p>
        </p:txBody>
      </p:sp>
      <p:graphicFrame>
        <p:nvGraphicFramePr>
          <p:cNvPr id="504" name="Google Shape;504;g2afab0c40e6_1_100"/>
          <p:cNvGraphicFramePr/>
          <p:nvPr/>
        </p:nvGraphicFramePr>
        <p:xfrm>
          <a:off x="219379" y="4166260"/>
          <a:ext cx="3000000" cy="3000000"/>
        </p:xfrm>
        <a:graphic>
          <a:graphicData uri="http://schemas.openxmlformats.org/drawingml/2006/table">
            <a:tbl>
              <a:tblPr>
                <a:noFill/>
                <a:tableStyleId>{6F36B0A0-8AF3-486A-A779-009A98428F98}</a:tableStyleId>
              </a:tblPr>
              <a:tblGrid>
                <a:gridCol w="1753300"/>
                <a:gridCol w="3892100"/>
              </a:tblGrid>
              <a:tr h="1637000">
                <a:tc>
                  <a:txBody>
                    <a:bodyPr/>
                    <a:lstStyle/>
                    <a:p>
                      <a:pPr indent="0" lvl="0" marL="114300" rtl="0" algn="l">
                        <a:spcBef>
                          <a:spcPts val="0"/>
                        </a:spcBef>
                        <a:spcAft>
                          <a:spcPts val="0"/>
                        </a:spcAft>
                        <a:buNone/>
                      </a:pPr>
                      <a:r>
                        <a:rPr b="1" lang="en-US">
                          <a:solidFill>
                            <a:srgbClr val="FFFFFF"/>
                          </a:solidFill>
                          <a:latin typeface="Helvetica Neue"/>
                          <a:ea typeface="Helvetica Neue"/>
                          <a:cs typeface="Helvetica Neue"/>
                          <a:sym typeface="Helvetica Neue"/>
                        </a:rPr>
                        <a:t>XGBoost </a:t>
                      </a:r>
                      <a:endParaRPr b="1">
                        <a:solidFill>
                          <a:srgbClr val="FFFFFF"/>
                        </a:solidFill>
                        <a:latin typeface="Helvetica Neue"/>
                        <a:ea typeface="Helvetica Neue"/>
                        <a:cs typeface="Helvetica Neue"/>
                        <a:sym typeface="Helvetica Neue"/>
                      </a:endParaRPr>
                    </a:p>
                    <a:p>
                      <a:pPr indent="0" lvl="0" marL="114300" marR="0" rtl="0" algn="l">
                        <a:spcBef>
                          <a:spcPts val="0"/>
                        </a:spcBef>
                        <a:spcAft>
                          <a:spcPts val="0"/>
                        </a:spcAft>
                        <a:buNone/>
                      </a:pPr>
                      <a:r>
                        <a:rPr b="1" lang="en-US">
                          <a:solidFill>
                            <a:srgbClr val="FFFFFF"/>
                          </a:solidFill>
                          <a:latin typeface="Helvetica Neue"/>
                          <a:ea typeface="Helvetica Neue"/>
                          <a:cs typeface="Helvetica Neue"/>
                          <a:sym typeface="Helvetica Neue"/>
                        </a:rPr>
                        <a:t>(Class Weights)</a:t>
                      </a:r>
                      <a:endParaRPr b="1">
                        <a:solidFill>
                          <a:srgbClr val="FFFFFF"/>
                        </a:solidFill>
                        <a:latin typeface="Helvetica Neue"/>
                        <a:ea typeface="Helvetica Neue"/>
                        <a:cs typeface="Helvetica Neue"/>
                        <a:sym typeface="Helvetica Neue"/>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1155CC"/>
                    </a:solidFill>
                  </a:tcPr>
                </a:tc>
                <a:tc>
                  <a:txBody>
                    <a:bodyPr/>
                    <a:lstStyle/>
                    <a:p>
                      <a:pPr indent="0" lvl="0" marL="0" rtl="0" algn="l">
                        <a:spcBef>
                          <a:spcPts val="0"/>
                        </a:spcBef>
                        <a:spcAft>
                          <a:spcPts val="0"/>
                        </a:spcAft>
                        <a:buNone/>
                      </a:pPr>
                      <a:r>
                        <a:rPr lang="en-US">
                          <a:latin typeface="Helvetica Neue"/>
                          <a:ea typeface="Helvetica Neue"/>
                          <a:cs typeface="Helvetica Neue"/>
                          <a:sym typeface="Helvetica Neue"/>
                        </a:rPr>
                        <a:t>Effectively adjusts decision thresholds in response to increasing intervention effectiveness</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US">
                          <a:latin typeface="Helvetica Neue"/>
                          <a:ea typeface="Helvetica Neue"/>
                          <a:cs typeface="Helvetica Neue"/>
                          <a:sym typeface="Helvetica Neue"/>
                        </a:rPr>
                        <a:t>Ensuring an optimal balance between cost savings and patient interventions</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US">
                          <a:latin typeface="Helvetica Neue"/>
                          <a:ea typeface="Helvetica Neue"/>
                          <a:cs typeface="Helvetica Neue"/>
                          <a:sym typeface="Helvetica Neue"/>
                        </a:rPr>
                        <a:t>XGBoost (Class Weights) strikes a better balance—lowering thresholds sooner while maintaining financial efficiency.</a:t>
                      </a:r>
                      <a:endParaRPr>
                        <a:latin typeface="Helvetica Neue"/>
                        <a:ea typeface="Helvetica Neue"/>
                        <a:cs typeface="Helvetica Neue"/>
                        <a:sym typeface="Helvetica Neue"/>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CFE2F3"/>
                    </a:solidFill>
                  </a:tcPr>
                </a:tc>
              </a:tr>
            </a:tbl>
          </a:graphicData>
        </a:graphic>
      </p:graphicFrame>
      <p:sp>
        <p:nvSpPr>
          <p:cNvPr id="505" name="Google Shape;505;g2afab0c40e6_1_100"/>
          <p:cNvSpPr/>
          <p:nvPr/>
        </p:nvSpPr>
        <p:spPr>
          <a:xfrm>
            <a:off x="213834" y="3767749"/>
            <a:ext cx="5656500" cy="291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2400"/>
              <a:buFont typeface="Arial"/>
              <a:buNone/>
            </a:pPr>
            <a:r>
              <a:rPr b="1" lang="en-US" sz="1600">
                <a:solidFill>
                  <a:srgbClr val="980000"/>
                </a:solidFill>
                <a:latin typeface="Helvetica Neue"/>
                <a:ea typeface="Helvetica Neue"/>
                <a:cs typeface="Helvetica Neue"/>
                <a:sym typeface="Helvetica Neue"/>
              </a:rPr>
              <a:t>Preferred Model</a:t>
            </a:r>
            <a:endParaRPr b="1" sz="1600">
              <a:solidFill>
                <a:srgbClr val="980000"/>
              </a:solidFill>
              <a:latin typeface="Helvetica Neue"/>
              <a:ea typeface="Helvetica Neue"/>
              <a:cs typeface="Helvetica Neue"/>
              <a:sym typeface="Helvetica Neue"/>
            </a:endParaRPr>
          </a:p>
        </p:txBody>
      </p:sp>
      <p:cxnSp>
        <p:nvCxnSpPr>
          <p:cNvPr id="506" name="Google Shape;506;g2afab0c40e6_1_100"/>
          <p:cNvCxnSpPr/>
          <p:nvPr/>
        </p:nvCxnSpPr>
        <p:spPr>
          <a:xfrm>
            <a:off x="213825" y="4086746"/>
            <a:ext cx="5645400" cy="0"/>
          </a:xfrm>
          <a:prstGeom prst="straightConnector1">
            <a:avLst/>
          </a:prstGeom>
          <a:noFill/>
          <a:ln cap="flat" cmpd="sng" w="28575">
            <a:solidFill>
              <a:srgbClr val="EFEFEF"/>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g3335ca8eea2_0_0"/>
          <p:cNvSpPr txBox="1"/>
          <p:nvPr>
            <p:ph type="title"/>
          </p:nvPr>
        </p:nvSpPr>
        <p:spPr>
          <a:xfrm>
            <a:off x="838200" y="0"/>
            <a:ext cx="10515600" cy="11916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a:t>Feature Importance – Risk Score, Key Indicator of Readmission</a:t>
            </a:r>
            <a:endParaRPr/>
          </a:p>
        </p:txBody>
      </p:sp>
      <p:sp>
        <p:nvSpPr>
          <p:cNvPr id="512" name="Google Shape;512;g3335ca8eea2_0_0"/>
          <p:cNvSpPr txBox="1"/>
          <p:nvPr>
            <p:ph idx="12" type="sldNum"/>
          </p:nvPr>
        </p:nvSpPr>
        <p:spPr>
          <a:xfrm>
            <a:off x="8610601" y="6459132"/>
            <a:ext cx="34323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en-US"/>
              <a:t>‹#›</a:t>
            </a:fld>
            <a:endParaRPr/>
          </a:p>
        </p:txBody>
      </p:sp>
      <p:grpSp>
        <p:nvGrpSpPr>
          <p:cNvPr id="513" name="Google Shape;513;g3335ca8eea2_0_0"/>
          <p:cNvGrpSpPr/>
          <p:nvPr/>
        </p:nvGrpSpPr>
        <p:grpSpPr>
          <a:xfrm>
            <a:off x="5317919" y="1570675"/>
            <a:ext cx="6810900" cy="4668850"/>
            <a:chOff x="5367675" y="715350"/>
            <a:chExt cx="6810900" cy="4668850"/>
          </a:xfrm>
        </p:grpSpPr>
        <p:sp>
          <p:nvSpPr>
            <p:cNvPr id="514" name="Google Shape;514;g3335ca8eea2_0_0"/>
            <p:cNvSpPr/>
            <p:nvPr/>
          </p:nvSpPr>
          <p:spPr>
            <a:xfrm>
              <a:off x="5367675" y="1006600"/>
              <a:ext cx="6810900" cy="4377600"/>
            </a:xfrm>
            <a:prstGeom prst="rect">
              <a:avLst/>
            </a:prstGeom>
            <a:noFill/>
            <a:ln cap="flat" cmpd="sng" w="19050">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b="1">
                <a:solidFill>
                  <a:schemeClr val="dk1"/>
                </a:solidFill>
                <a:latin typeface="Helvetica Neue"/>
                <a:ea typeface="Helvetica Neue"/>
                <a:cs typeface="Helvetica Neue"/>
                <a:sym typeface="Helvetica Neue"/>
              </a:endParaRPr>
            </a:p>
          </p:txBody>
        </p:sp>
        <p:sp>
          <p:nvSpPr>
            <p:cNvPr id="515" name="Google Shape;515;g3335ca8eea2_0_0"/>
            <p:cNvSpPr/>
            <p:nvPr/>
          </p:nvSpPr>
          <p:spPr>
            <a:xfrm>
              <a:off x="5367675" y="715350"/>
              <a:ext cx="6810900" cy="291300"/>
            </a:xfrm>
            <a:prstGeom prst="rect">
              <a:avLst/>
            </a:prstGeom>
            <a:solidFill>
              <a:srgbClr val="F3F3F3"/>
            </a:solid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1000"/>
                </a:spcBef>
                <a:spcAft>
                  <a:spcPts val="0"/>
                </a:spcAft>
                <a:buClr>
                  <a:schemeClr val="dk1"/>
                </a:buClr>
                <a:buSzPts val="2400"/>
                <a:buFont typeface="Arial"/>
                <a:buNone/>
              </a:pPr>
              <a:r>
                <a:rPr b="1" lang="en-US" sz="1600">
                  <a:solidFill>
                    <a:srgbClr val="980000"/>
                  </a:solidFill>
                  <a:latin typeface="Helvetica Neue"/>
                  <a:ea typeface="Helvetica Neue"/>
                  <a:cs typeface="Helvetica Neue"/>
                  <a:sym typeface="Helvetica Neue"/>
                </a:rPr>
                <a:t>Top 10 Most Important Features (SHAP)</a:t>
              </a:r>
              <a:endParaRPr b="1" sz="1600">
                <a:solidFill>
                  <a:srgbClr val="980000"/>
                </a:solidFill>
                <a:latin typeface="Helvetica Neue"/>
                <a:ea typeface="Helvetica Neue"/>
                <a:cs typeface="Helvetica Neue"/>
                <a:sym typeface="Helvetica Neue"/>
              </a:endParaRPr>
            </a:p>
          </p:txBody>
        </p:sp>
        <p:pic>
          <p:nvPicPr>
            <p:cNvPr id="516" name="Google Shape;516;g3335ca8eea2_0_0"/>
            <p:cNvPicPr preferRelativeResize="0"/>
            <p:nvPr/>
          </p:nvPicPr>
          <p:blipFill>
            <a:blip r:embed="rId3">
              <a:alphaModFix/>
            </a:blip>
            <a:stretch>
              <a:fillRect/>
            </a:stretch>
          </p:blipFill>
          <p:spPr>
            <a:xfrm>
              <a:off x="5367675" y="1191599"/>
              <a:ext cx="6734449" cy="4192598"/>
            </a:xfrm>
            <a:prstGeom prst="rect">
              <a:avLst/>
            </a:prstGeom>
            <a:noFill/>
            <a:ln>
              <a:noFill/>
            </a:ln>
          </p:spPr>
        </p:pic>
      </p:grpSp>
      <p:sp>
        <p:nvSpPr>
          <p:cNvPr id="517" name="Google Shape;517;g3335ca8eea2_0_0"/>
          <p:cNvSpPr txBox="1"/>
          <p:nvPr/>
        </p:nvSpPr>
        <p:spPr>
          <a:xfrm>
            <a:off x="309038" y="2060863"/>
            <a:ext cx="4917900" cy="1169700"/>
          </a:xfrm>
          <a:prstGeom prst="rect">
            <a:avLst/>
          </a:prstGeom>
          <a:solidFill>
            <a:srgbClr val="D9EAD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latin typeface="Helvetica Neue"/>
                <a:ea typeface="Helvetica Neue"/>
                <a:cs typeface="Helvetica Neue"/>
                <a:sym typeface="Helvetica Neue"/>
              </a:rPr>
              <a:t>SHAP values measure how individual features impact the model’s prediction. </a:t>
            </a:r>
            <a:endParaRPr sz="1600">
              <a:latin typeface="Helvetica Neue"/>
              <a:ea typeface="Helvetica Neue"/>
              <a:cs typeface="Helvetica Neue"/>
              <a:sym typeface="Helvetica Neue"/>
            </a:endParaRPr>
          </a:p>
          <a:p>
            <a:pPr indent="-330200" lvl="0" marL="457200" rtl="0" algn="l">
              <a:spcBef>
                <a:spcPts val="0"/>
              </a:spcBef>
              <a:spcAft>
                <a:spcPts val="0"/>
              </a:spcAft>
              <a:buSzPts val="1600"/>
              <a:buFont typeface="Helvetica Neue"/>
              <a:buChar char="●"/>
            </a:pPr>
            <a:r>
              <a:rPr lang="en-US" sz="1600">
                <a:latin typeface="Helvetica Neue"/>
                <a:ea typeface="Helvetica Neue"/>
                <a:cs typeface="Helvetica Neue"/>
                <a:sym typeface="Helvetica Neue"/>
              </a:rPr>
              <a:t>Higher SHAP values indicate a stronger influence on hospital readmission risk</a:t>
            </a:r>
            <a:endParaRPr sz="1600">
              <a:latin typeface="Helvetica Neue"/>
              <a:ea typeface="Helvetica Neue"/>
              <a:cs typeface="Helvetica Neue"/>
              <a:sym typeface="Helvetica Neue"/>
            </a:endParaRPr>
          </a:p>
        </p:txBody>
      </p:sp>
      <p:sp>
        <p:nvSpPr>
          <p:cNvPr id="518" name="Google Shape;518;g3335ca8eea2_0_0"/>
          <p:cNvSpPr txBox="1"/>
          <p:nvPr/>
        </p:nvSpPr>
        <p:spPr>
          <a:xfrm>
            <a:off x="304238" y="3401750"/>
            <a:ext cx="4917900" cy="19083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US">
                <a:latin typeface="Helvetica Neue"/>
                <a:ea typeface="Helvetica Neue"/>
                <a:cs typeface="Helvetica Neue"/>
                <a:sym typeface="Helvetica Neue"/>
              </a:rPr>
              <a:t>Takeaways</a:t>
            </a:r>
            <a:r>
              <a:rPr lang="en-US" sz="1700">
                <a:latin typeface="Helvetica Neue"/>
                <a:ea typeface="Helvetica Neue"/>
                <a:cs typeface="Helvetica Neue"/>
                <a:sym typeface="Helvetica Neue"/>
              </a:rPr>
              <a:t>	</a:t>
            </a:r>
            <a:endParaRPr sz="17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a:latin typeface="Helvetica Neue"/>
              <a:ea typeface="Helvetica Neue"/>
              <a:cs typeface="Helvetica Neue"/>
              <a:sym typeface="Helvetica Neue"/>
            </a:endParaRPr>
          </a:p>
          <a:p>
            <a:pPr indent="-317500" lvl="0" marL="457200" marR="0" rtl="0" algn="l">
              <a:lnSpc>
                <a:spcPct val="100000"/>
              </a:lnSpc>
              <a:spcBef>
                <a:spcPts val="0"/>
              </a:spcBef>
              <a:spcAft>
                <a:spcPts val="0"/>
              </a:spcAft>
              <a:buSzPts val="1400"/>
              <a:buFont typeface="Helvetica Neue"/>
              <a:buChar char="●"/>
            </a:pPr>
            <a:r>
              <a:rPr b="1" lang="en-US">
                <a:latin typeface="Helvetica Neue"/>
                <a:ea typeface="Helvetica Neue"/>
                <a:cs typeface="Helvetica Neue"/>
                <a:sym typeface="Helvetica Neue"/>
              </a:rPr>
              <a:t>Risk score</a:t>
            </a:r>
            <a:r>
              <a:rPr lang="en-US">
                <a:latin typeface="Helvetica Neue"/>
                <a:ea typeface="Helvetica Neue"/>
                <a:cs typeface="Helvetica Neue"/>
                <a:sym typeface="Helvetica Neue"/>
              </a:rPr>
              <a:t> and </a:t>
            </a:r>
            <a:r>
              <a:rPr b="1" lang="en-US">
                <a:latin typeface="Helvetica Neue"/>
                <a:ea typeface="Helvetica Neue"/>
                <a:cs typeface="Helvetica Neue"/>
                <a:sym typeface="Helvetica Neue"/>
              </a:rPr>
              <a:t>inpatient visit history</a:t>
            </a:r>
            <a:r>
              <a:rPr lang="en-US">
                <a:latin typeface="Helvetica Neue"/>
                <a:ea typeface="Helvetica Neue"/>
                <a:cs typeface="Helvetica Neue"/>
                <a:sym typeface="Helvetica Neue"/>
              </a:rPr>
              <a:t> contribute most to readmission prediction</a:t>
            </a:r>
            <a:endParaRPr>
              <a:latin typeface="Helvetica Neue"/>
              <a:ea typeface="Helvetica Neue"/>
              <a:cs typeface="Helvetica Neue"/>
              <a:sym typeface="Helvetica Neue"/>
            </a:endParaRPr>
          </a:p>
          <a:p>
            <a:pPr indent="0" lvl="0" marL="457200" marR="0" rtl="0" algn="l">
              <a:lnSpc>
                <a:spcPct val="100000"/>
              </a:lnSpc>
              <a:spcBef>
                <a:spcPts val="0"/>
              </a:spcBef>
              <a:spcAft>
                <a:spcPts val="0"/>
              </a:spcAft>
              <a:buNone/>
            </a:pPr>
            <a:r>
              <a:t/>
            </a:r>
            <a:endParaRPr>
              <a:latin typeface="Helvetica Neue"/>
              <a:ea typeface="Helvetica Neue"/>
              <a:cs typeface="Helvetica Neue"/>
              <a:sym typeface="Helvetica Neue"/>
            </a:endParaRPr>
          </a:p>
          <a:p>
            <a:pPr indent="-317500" lvl="0" marL="457200" marR="0" rtl="0" algn="l">
              <a:lnSpc>
                <a:spcPct val="100000"/>
              </a:lnSpc>
              <a:spcBef>
                <a:spcPts val="0"/>
              </a:spcBef>
              <a:spcAft>
                <a:spcPts val="0"/>
              </a:spcAft>
              <a:buSzPts val="1400"/>
              <a:buFont typeface="Helvetica Neue"/>
              <a:buChar char="●"/>
            </a:pPr>
            <a:r>
              <a:rPr b="1" lang="en-US">
                <a:latin typeface="Helvetica Neue"/>
                <a:ea typeface="Helvetica Neue"/>
                <a:cs typeface="Helvetica Neue"/>
                <a:sym typeface="Helvetica Neue"/>
              </a:rPr>
              <a:t>Lab procedures</a:t>
            </a:r>
            <a:r>
              <a:rPr lang="en-US">
                <a:latin typeface="Helvetica Neue"/>
                <a:ea typeface="Helvetica Neue"/>
                <a:cs typeface="Helvetica Neue"/>
                <a:sym typeface="Helvetica Neue"/>
              </a:rPr>
              <a:t> and </a:t>
            </a:r>
            <a:r>
              <a:rPr b="1" lang="en-US">
                <a:latin typeface="Helvetica Neue"/>
                <a:ea typeface="Helvetica Neue"/>
                <a:cs typeface="Helvetica Neue"/>
                <a:sym typeface="Helvetica Neue"/>
              </a:rPr>
              <a:t>discharge disposition</a:t>
            </a:r>
            <a:r>
              <a:rPr lang="en-US">
                <a:latin typeface="Helvetica Neue"/>
                <a:ea typeface="Helvetica Neue"/>
                <a:cs typeface="Helvetica Neue"/>
                <a:sym typeface="Helvetica Neue"/>
              </a:rPr>
              <a:t> may provide additional predictive power.</a:t>
            </a:r>
            <a:endParaRPr sz="11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sz="2400">
              <a:solidFill>
                <a:srgbClr val="767676"/>
              </a:solidFill>
              <a:latin typeface="Helvetica Neue"/>
              <a:ea typeface="Helvetica Neue"/>
              <a:cs typeface="Helvetica Neue"/>
              <a:sym typeface="Helvetica Neue"/>
            </a:endParaRPr>
          </a:p>
          <a:p>
            <a:pPr indent="0" lvl="0" marL="0" rtl="0" algn="l">
              <a:spcBef>
                <a:spcPts val="0"/>
              </a:spcBef>
              <a:spcAft>
                <a:spcPts val="0"/>
              </a:spcAft>
              <a:buNone/>
            </a:pPr>
            <a:r>
              <a:t/>
            </a:r>
            <a:endParaRPr sz="2400">
              <a:solidFill>
                <a:srgbClr val="767676"/>
              </a:solidFill>
              <a:latin typeface="Helvetica Neue"/>
              <a:ea typeface="Helvetica Neue"/>
              <a:cs typeface="Helvetica Neue"/>
              <a:sym typeface="Helvetica Neue"/>
            </a:endParaRPr>
          </a:p>
        </p:txBody>
      </p:sp>
      <p:sp>
        <p:nvSpPr>
          <p:cNvPr id="519" name="Google Shape;519;g3335ca8eea2_0_0"/>
          <p:cNvSpPr/>
          <p:nvPr/>
        </p:nvSpPr>
        <p:spPr>
          <a:xfrm>
            <a:off x="309046" y="1570700"/>
            <a:ext cx="4917900" cy="291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2400"/>
              <a:buFont typeface="Arial"/>
              <a:buNone/>
            </a:pPr>
            <a:r>
              <a:rPr b="1" lang="en-US" sz="1600">
                <a:solidFill>
                  <a:srgbClr val="980000"/>
                </a:solidFill>
                <a:latin typeface="Helvetica Neue"/>
                <a:ea typeface="Helvetica Neue"/>
                <a:cs typeface="Helvetica Neue"/>
                <a:sym typeface="Helvetica Neue"/>
              </a:rPr>
              <a:t>SHAP</a:t>
            </a:r>
            <a:r>
              <a:rPr b="1" lang="en-US" sz="1600">
                <a:solidFill>
                  <a:srgbClr val="980000"/>
                </a:solidFill>
                <a:latin typeface="Helvetica Neue"/>
                <a:ea typeface="Helvetica Neue"/>
                <a:cs typeface="Helvetica Neue"/>
                <a:sym typeface="Helvetica Neue"/>
              </a:rPr>
              <a:t>(Shapley Additive Explanations)</a:t>
            </a:r>
            <a:endParaRPr b="1" sz="1600">
              <a:solidFill>
                <a:srgbClr val="980000"/>
              </a:solidFill>
              <a:latin typeface="Helvetica Neue"/>
              <a:ea typeface="Helvetica Neue"/>
              <a:cs typeface="Helvetica Neue"/>
              <a:sym typeface="Helvetica Neue"/>
            </a:endParaRPr>
          </a:p>
        </p:txBody>
      </p:sp>
      <p:cxnSp>
        <p:nvCxnSpPr>
          <p:cNvPr id="520" name="Google Shape;520;g3335ca8eea2_0_0"/>
          <p:cNvCxnSpPr/>
          <p:nvPr/>
        </p:nvCxnSpPr>
        <p:spPr>
          <a:xfrm>
            <a:off x="309038" y="1889700"/>
            <a:ext cx="4908300" cy="0"/>
          </a:xfrm>
          <a:prstGeom prst="straightConnector1">
            <a:avLst/>
          </a:prstGeom>
          <a:noFill/>
          <a:ln cap="flat" cmpd="sng" w="28575">
            <a:solidFill>
              <a:srgbClr val="EFEFEF"/>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
          <p:cNvSpPr txBox="1"/>
          <p:nvPr>
            <p:ph type="title"/>
          </p:nvPr>
        </p:nvSpPr>
        <p:spPr>
          <a:xfrm>
            <a:off x="839788" y="3"/>
            <a:ext cx="10515600" cy="1325563"/>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rgbClr val="800000"/>
              </a:buClr>
              <a:buSzPts val="3600"/>
              <a:buFont typeface="Helvetica Neue"/>
              <a:buNone/>
            </a:pPr>
            <a:r>
              <a:rPr lang="en-US"/>
              <a:t>Agenda</a:t>
            </a:r>
            <a:endParaRPr/>
          </a:p>
        </p:txBody>
      </p:sp>
      <p:sp>
        <p:nvSpPr>
          <p:cNvPr id="173" name="Google Shape;173;p2"/>
          <p:cNvSpPr txBox="1"/>
          <p:nvPr>
            <p:ph idx="12" type="sldNum"/>
          </p:nvPr>
        </p:nvSpPr>
        <p:spPr>
          <a:xfrm>
            <a:off x="8610601" y="6459132"/>
            <a:ext cx="3432387"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800"/>
              <a:buFont typeface="Helvetica Neue"/>
              <a:buNone/>
            </a:pPr>
            <a:fld id="{00000000-1234-1234-1234-123412341234}" type="slidenum">
              <a:rPr b="0" i="0" lang="en-US" sz="800" u="none" cap="none" strike="noStrike">
                <a:solidFill>
                  <a:srgbClr val="FFFFFF"/>
                </a:solidFill>
                <a:latin typeface="Helvetica Neue"/>
                <a:ea typeface="Helvetica Neue"/>
                <a:cs typeface="Helvetica Neue"/>
                <a:sym typeface="Helvetica Neue"/>
              </a:rPr>
              <a:t>‹#›</a:t>
            </a:fld>
            <a:endParaRPr b="0" i="0" sz="800" u="none" cap="none" strike="noStrike">
              <a:solidFill>
                <a:srgbClr val="FFFFFF"/>
              </a:solidFill>
              <a:latin typeface="Helvetica Neue"/>
              <a:ea typeface="Helvetica Neue"/>
              <a:cs typeface="Helvetica Neue"/>
              <a:sym typeface="Helvetica Neue"/>
            </a:endParaRPr>
          </a:p>
        </p:txBody>
      </p:sp>
      <p:sp>
        <p:nvSpPr>
          <p:cNvPr id="174" name="Google Shape;174;p2"/>
          <p:cNvSpPr txBox="1"/>
          <p:nvPr>
            <p:ph idx="2" type="body"/>
          </p:nvPr>
        </p:nvSpPr>
        <p:spPr>
          <a:xfrm>
            <a:off x="719375" y="7520422"/>
            <a:ext cx="10416000" cy="4119300"/>
          </a:xfrm>
          <a:prstGeom prst="rect">
            <a:avLst/>
          </a:prstGeom>
          <a:noFill/>
          <a:ln>
            <a:noFill/>
          </a:ln>
        </p:spPr>
        <p:txBody>
          <a:bodyPr anchorCtr="0" anchor="ctr" bIns="45700" lIns="0" spcFirstLastPara="1" rIns="0" wrap="square" tIns="45700">
            <a:noAutofit/>
          </a:bodyPr>
          <a:lstStyle/>
          <a:p>
            <a:pPr indent="-381000" lvl="0" marL="457200" rtl="0" algn="l">
              <a:lnSpc>
                <a:spcPct val="150000"/>
              </a:lnSpc>
              <a:spcBef>
                <a:spcPts val="0"/>
              </a:spcBef>
              <a:spcAft>
                <a:spcPts val="0"/>
              </a:spcAft>
              <a:buClr>
                <a:schemeClr val="dk1"/>
              </a:buClr>
              <a:buSzPts val="2400"/>
              <a:buChar char="•"/>
            </a:pPr>
            <a:r>
              <a:rPr lang="en-US">
                <a:solidFill>
                  <a:schemeClr val="dk1"/>
                </a:solidFill>
              </a:rPr>
              <a:t>Understanding hospital readmission in patients with diabetes</a:t>
            </a:r>
            <a:endParaRPr>
              <a:solidFill>
                <a:schemeClr val="dk1"/>
              </a:solidFill>
            </a:endParaRPr>
          </a:p>
          <a:p>
            <a:pPr indent="-381000" lvl="0" marL="457200" rtl="0" algn="l">
              <a:lnSpc>
                <a:spcPct val="150000"/>
              </a:lnSpc>
              <a:spcBef>
                <a:spcPts val="0"/>
              </a:spcBef>
              <a:spcAft>
                <a:spcPts val="0"/>
              </a:spcAft>
              <a:buClr>
                <a:schemeClr val="dk1"/>
              </a:buClr>
              <a:buSzPts val="2400"/>
              <a:buChar char="•"/>
            </a:pPr>
            <a:r>
              <a:rPr lang="en-US">
                <a:solidFill>
                  <a:schemeClr val="dk1"/>
                </a:solidFill>
              </a:rPr>
              <a:t>Data overview </a:t>
            </a:r>
            <a:endParaRPr>
              <a:solidFill>
                <a:schemeClr val="dk1"/>
              </a:solidFill>
            </a:endParaRPr>
          </a:p>
          <a:p>
            <a:pPr indent="-381000" lvl="0" marL="457200" rtl="0" algn="l">
              <a:lnSpc>
                <a:spcPct val="150000"/>
              </a:lnSpc>
              <a:spcBef>
                <a:spcPts val="0"/>
              </a:spcBef>
              <a:spcAft>
                <a:spcPts val="0"/>
              </a:spcAft>
              <a:buClr>
                <a:schemeClr val="dk1"/>
              </a:buClr>
              <a:buSzPts val="2400"/>
              <a:buChar char="•"/>
            </a:pPr>
            <a:r>
              <a:rPr lang="en-US">
                <a:solidFill>
                  <a:schemeClr val="dk1"/>
                </a:solidFill>
              </a:rPr>
              <a:t>Data processing &amp; feature engineering</a:t>
            </a:r>
            <a:endParaRPr>
              <a:solidFill>
                <a:schemeClr val="dk1"/>
              </a:solidFill>
            </a:endParaRPr>
          </a:p>
          <a:p>
            <a:pPr indent="-381000" lvl="0" marL="457200" rtl="0" algn="l">
              <a:lnSpc>
                <a:spcPct val="150000"/>
              </a:lnSpc>
              <a:spcBef>
                <a:spcPts val="1000"/>
              </a:spcBef>
              <a:spcAft>
                <a:spcPts val="0"/>
              </a:spcAft>
              <a:buClr>
                <a:schemeClr val="dk1"/>
              </a:buClr>
              <a:buSzPts val="2400"/>
              <a:buChar char="•"/>
            </a:pPr>
            <a:r>
              <a:rPr lang="en-US">
                <a:solidFill>
                  <a:schemeClr val="dk1"/>
                </a:solidFill>
              </a:rPr>
              <a:t>Feature selection </a:t>
            </a:r>
            <a:endParaRPr>
              <a:solidFill>
                <a:schemeClr val="dk1"/>
              </a:solidFill>
            </a:endParaRPr>
          </a:p>
          <a:p>
            <a:pPr indent="-381000" lvl="0" marL="457200" rtl="0" algn="l">
              <a:lnSpc>
                <a:spcPct val="150000"/>
              </a:lnSpc>
              <a:spcBef>
                <a:spcPts val="1000"/>
              </a:spcBef>
              <a:spcAft>
                <a:spcPts val="0"/>
              </a:spcAft>
              <a:buClr>
                <a:schemeClr val="dk1"/>
              </a:buClr>
              <a:buSzPts val="2400"/>
              <a:buChar char="•"/>
            </a:pPr>
            <a:r>
              <a:rPr lang="en-US">
                <a:solidFill>
                  <a:schemeClr val="dk1"/>
                </a:solidFill>
              </a:rPr>
              <a:t>Addressing class imbalance</a:t>
            </a:r>
            <a:endParaRPr>
              <a:solidFill>
                <a:schemeClr val="dk1"/>
              </a:solidFill>
            </a:endParaRPr>
          </a:p>
          <a:p>
            <a:pPr indent="-381000" lvl="0" marL="457200" rtl="0" algn="l">
              <a:lnSpc>
                <a:spcPct val="150000"/>
              </a:lnSpc>
              <a:spcBef>
                <a:spcPts val="1000"/>
              </a:spcBef>
              <a:spcAft>
                <a:spcPts val="0"/>
              </a:spcAft>
              <a:buClr>
                <a:schemeClr val="dk1"/>
              </a:buClr>
              <a:buSzPts val="2400"/>
              <a:buChar char="•"/>
            </a:pPr>
            <a:r>
              <a:rPr lang="en-US">
                <a:solidFill>
                  <a:schemeClr val="dk1"/>
                </a:solidFill>
              </a:rPr>
              <a:t>Model development plan</a:t>
            </a:r>
            <a:endParaRPr>
              <a:solidFill>
                <a:schemeClr val="dk1"/>
              </a:solidFill>
            </a:endParaRPr>
          </a:p>
        </p:txBody>
      </p:sp>
      <p:pic>
        <p:nvPicPr>
          <p:cNvPr id="175" name="Google Shape;175;p2"/>
          <p:cNvPicPr preferRelativeResize="0"/>
          <p:nvPr/>
        </p:nvPicPr>
        <p:blipFill>
          <a:blip r:embed="rId3">
            <a:alphaModFix/>
          </a:blip>
          <a:stretch>
            <a:fillRect/>
          </a:stretch>
        </p:blipFill>
        <p:spPr>
          <a:xfrm>
            <a:off x="1297000" y="2227175"/>
            <a:ext cx="291850" cy="2404844"/>
          </a:xfrm>
          <a:prstGeom prst="rect">
            <a:avLst/>
          </a:prstGeom>
          <a:noFill/>
          <a:ln>
            <a:noFill/>
          </a:ln>
        </p:spPr>
      </p:pic>
      <p:sp>
        <p:nvSpPr>
          <p:cNvPr id="176" name="Google Shape;176;p2"/>
          <p:cNvSpPr txBox="1"/>
          <p:nvPr/>
        </p:nvSpPr>
        <p:spPr>
          <a:xfrm>
            <a:off x="2027800" y="2136150"/>
            <a:ext cx="8597100" cy="411000"/>
          </a:xfrm>
          <a:prstGeom prst="rect">
            <a:avLst/>
          </a:prstGeom>
          <a:noFill/>
          <a:ln>
            <a:noFill/>
          </a:ln>
        </p:spPr>
        <p:txBody>
          <a:bodyPr anchorCtr="0" anchor="t" bIns="91425" lIns="91425" spcFirstLastPara="1" rIns="91425" wrap="square" tIns="91425">
            <a:noAutofit/>
          </a:bodyPr>
          <a:lstStyle/>
          <a:p>
            <a:pPr indent="0" lvl="0" marL="50800" rtl="0" algn="l">
              <a:lnSpc>
                <a:spcPct val="115000"/>
              </a:lnSpc>
              <a:spcBef>
                <a:spcPts val="0"/>
              </a:spcBef>
              <a:spcAft>
                <a:spcPts val="0"/>
              </a:spcAft>
              <a:buNone/>
            </a:pPr>
            <a:r>
              <a:rPr lang="en-US" sz="1600"/>
              <a:t>Problem Statement										</a:t>
            </a:r>
            <a:r>
              <a:rPr lang="en-US" sz="1600">
                <a:solidFill>
                  <a:srgbClr val="000000"/>
                </a:solidFill>
              </a:rPr>
              <a:t>             				</a:t>
            </a:r>
            <a:r>
              <a:rPr lang="en-US" sz="1600"/>
              <a:t>3</a:t>
            </a:r>
            <a:endParaRPr sz="1600">
              <a:solidFill>
                <a:srgbClr val="595959"/>
              </a:solidFill>
            </a:endParaRPr>
          </a:p>
        </p:txBody>
      </p:sp>
      <p:pic>
        <p:nvPicPr>
          <p:cNvPr id="177" name="Google Shape;177;p2"/>
          <p:cNvPicPr preferRelativeResize="0"/>
          <p:nvPr/>
        </p:nvPicPr>
        <p:blipFill>
          <a:blip r:embed="rId4">
            <a:alphaModFix/>
          </a:blip>
          <a:stretch>
            <a:fillRect/>
          </a:stretch>
        </p:blipFill>
        <p:spPr>
          <a:xfrm>
            <a:off x="4013000" y="2332125"/>
            <a:ext cx="6156100" cy="27650"/>
          </a:xfrm>
          <a:prstGeom prst="rect">
            <a:avLst/>
          </a:prstGeom>
          <a:noFill/>
          <a:ln>
            <a:noFill/>
          </a:ln>
        </p:spPr>
      </p:pic>
      <p:sp>
        <p:nvSpPr>
          <p:cNvPr id="178" name="Google Shape;178;p2"/>
          <p:cNvSpPr txBox="1"/>
          <p:nvPr/>
        </p:nvSpPr>
        <p:spPr>
          <a:xfrm>
            <a:off x="2027800" y="2711313"/>
            <a:ext cx="8641800" cy="411000"/>
          </a:xfrm>
          <a:prstGeom prst="rect">
            <a:avLst/>
          </a:prstGeom>
          <a:noFill/>
          <a:ln>
            <a:noFill/>
          </a:ln>
        </p:spPr>
        <p:txBody>
          <a:bodyPr anchorCtr="0" anchor="t" bIns="91425" lIns="91425" spcFirstLastPara="1" rIns="91425" wrap="square" tIns="91425">
            <a:noAutofit/>
          </a:bodyPr>
          <a:lstStyle/>
          <a:p>
            <a:pPr indent="0" lvl="0" marL="50800" rtl="0" algn="l">
              <a:lnSpc>
                <a:spcPct val="115000"/>
              </a:lnSpc>
              <a:spcBef>
                <a:spcPts val="0"/>
              </a:spcBef>
              <a:spcAft>
                <a:spcPts val="0"/>
              </a:spcAft>
              <a:buNone/>
            </a:pPr>
            <a:r>
              <a:rPr lang="en-US" sz="1600"/>
              <a:t>Class Imbalance &amp; Modeling Approach		</a:t>
            </a:r>
            <a:r>
              <a:rPr lang="en-US" sz="1600"/>
              <a:t>      </a:t>
            </a:r>
            <a:r>
              <a:rPr lang="en-US" sz="1600">
                <a:solidFill>
                  <a:srgbClr val="000000"/>
                </a:solidFill>
              </a:rPr>
              <a:t>	   						</a:t>
            </a:r>
            <a:r>
              <a:rPr lang="en-US" sz="1600"/>
              <a:t>		8</a:t>
            </a:r>
            <a:endParaRPr sz="1600">
              <a:solidFill>
                <a:srgbClr val="595959"/>
              </a:solidFill>
            </a:endParaRPr>
          </a:p>
        </p:txBody>
      </p:sp>
      <p:pic>
        <p:nvPicPr>
          <p:cNvPr id="179" name="Google Shape;179;p2"/>
          <p:cNvPicPr preferRelativeResize="0"/>
          <p:nvPr/>
        </p:nvPicPr>
        <p:blipFill>
          <a:blip r:embed="rId4">
            <a:alphaModFix/>
          </a:blip>
          <a:stretch>
            <a:fillRect/>
          </a:stretch>
        </p:blipFill>
        <p:spPr>
          <a:xfrm>
            <a:off x="6157425" y="2907300"/>
            <a:ext cx="4006100" cy="27650"/>
          </a:xfrm>
          <a:prstGeom prst="rect">
            <a:avLst/>
          </a:prstGeom>
          <a:noFill/>
          <a:ln>
            <a:noFill/>
          </a:ln>
        </p:spPr>
      </p:pic>
      <p:sp>
        <p:nvSpPr>
          <p:cNvPr id="180" name="Google Shape;180;p2"/>
          <p:cNvSpPr txBox="1"/>
          <p:nvPr/>
        </p:nvSpPr>
        <p:spPr>
          <a:xfrm>
            <a:off x="2027800" y="3237650"/>
            <a:ext cx="8597100" cy="411000"/>
          </a:xfrm>
          <a:prstGeom prst="rect">
            <a:avLst/>
          </a:prstGeom>
          <a:noFill/>
          <a:ln>
            <a:noFill/>
          </a:ln>
        </p:spPr>
        <p:txBody>
          <a:bodyPr anchorCtr="0" anchor="t" bIns="91425" lIns="91425" spcFirstLastPara="1" rIns="91425" wrap="square" tIns="91425">
            <a:noAutofit/>
          </a:bodyPr>
          <a:lstStyle/>
          <a:p>
            <a:pPr indent="0" lvl="0" marL="50800" rtl="0" algn="l">
              <a:lnSpc>
                <a:spcPct val="115000"/>
              </a:lnSpc>
              <a:spcBef>
                <a:spcPts val="0"/>
              </a:spcBef>
              <a:spcAft>
                <a:spcPts val="0"/>
              </a:spcAft>
              <a:buNone/>
            </a:pPr>
            <a:r>
              <a:rPr lang="en-US" sz="1600"/>
              <a:t>Hyperparameter Tuning				</a:t>
            </a:r>
            <a:r>
              <a:rPr lang="en-US" sz="1600"/>
              <a:t>         </a:t>
            </a:r>
            <a:r>
              <a:rPr lang="en-US" sz="1600">
                <a:solidFill>
                  <a:srgbClr val="000000"/>
                </a:solidFill>
              </a:rPr>
              <a:t>							</a:t>
            </a:r>
            <a:r>
              <a:rPr lang="en-US" sz="1600"/>
              <a:t>	       11</a:t>
            </a:r>
            <a:endParaRPr sz="1600">
              <a:solidFill>
                <a:srgbClr val="595959"/>
              </a:solidFill>
            </a:endParaRPr>
          </a:p>
        </p:txBody>
      </p:sp>
      <p:pic>
        <p:nvPicPr>
          <p:cNvPr id="181" name="Google Shape;181;p2"/>
          <p:cNvPicPr preferRelativeResize="0"/>
          <p:nvPr/>
        </p:nvPicPr>
        <p:blipFill>
          <a:blip r:embed="rId4">
            <a:alphaModFix/>
          </a:blip>
          <a:stretch>
            <a:fillRect/>
          </a:stretch>
        </p:blipFill>
        <p:spPr>
          <a:xfrm>
            <a:off x="4438076" y="3429325"/>
            <a:ext cx="5734600" cy="27650"/>
          </a:xfrm>
          <a:prstGeom prst="rect">
            <a:avLst/>
          </a:prstGeom>
          <a:noFill/>
          <a:ln>
            <a:noFill/>
          </a:ln>
        </p:spPr>
      </p:pic>
      <p:sp>
        <p:nvSpPr>
          <p:cNvPr id="182" name="Google Shape;182;p2"/>
          <p:cNvSpPr txBox="1"/>
          <p:nvPr/>
        </p:nvSpPr>
        <p:spPr>
          <a:xfrm>
            <a:off x="2027800" y="4318263"/>
            <a:ext cx="8597100" cy="411000"/>
          </a:xfrm>
          <a:prstGeom prst="rect">
            <a:avLst/>
          </a:prstGeom>
          <a:noFill/>
          <a:ln>
            <a:noFill/>
          </a:ln>
        </p:spPr>
        <p:txBody>
          <a:bodyPr anchorCtr="0" anchor="t" bIns="91425" lIns="91425" spcFirstLastPara="1" rIns="91425" wrap="square" tIns="91425">
            <a:noAutofit/>
          </a:bodyPr>
          <a:lstStyle/>
          <a:p>
            <a:pPr indent="0" lvl="0" marL="50800" rtl="0" algn="l">
              <a:lnSpc>
                <a:spcPct val="115000"/>
              </a:lnSpc>
              <a:spcBef>
                <a:spcPts val="0"/>
              </a:spcBef>
              <a:spcAft>
                <a:spcPts val="0"/>
              </a:spcAft>
              <a:buNone/>
            </a:pPr>
            <a:r>
              <a:rPr lang="en-US" sz="1600"/>
              <a:t>Implementation Plan	</a:t>
            </a:r>
            <a:r>
              <a:rPr lang="en-US" sz="1600">
                <a:solidFill>
                  <a:srgbClr val="000000"/>
                </a:solidFill>
              </a:rPr>
              <a:t>		         									</a:t>
            </a:r>
            <a:r>
              <a:rPr lang="en-US" sz="1600"/>
              <a:t>       20</a:t>
            </a:r>
            <a:endParaRPr sz="1600">
              <a:solidFill>
                <a:srgbClr val="595959"/>
              </a:solidFill>
            </a:endParaRPr>
          </a:p>
        </p:txBody>
      </p:sp>
      <p:pic>
        <p:nvPicPr>
          <p:cNvPr id="183" name="Google Shape;183;p2"/>
          <p:cNvPicPr preferRelativeResize="0"/>
          <p:nvPr/>
        </p:nvPicPr>
        <p:blipFill>
          <a:blip r:embed="rId4">
            <a:alphaModFix/>
          </a:blip>
          <a:stretch>
            <a:fillRect/>
          </a:stretch>
        </p:blipFill>
        <p:spPr>
          <a:xfrm>
            <a:off x="4154525" y="4523525"/>
            <a:ext cx="6031625" cy="27650"/>
          </a:xfrm>
          <a:prstGeom prst="rect">
            <a:avLst/>
          </a:prstGeom>
          <a:noFill/>
          <a:ln>
            <a:noFill/>
          </a:ln>
        </p:spPr>
      </p:pic>
      <p:sp>
        <p:nvSpPr>
          <p:cNvPr id="184" name="Google Shape;184;p2"/>
          <p:cNvSpPr txBox="1"/>
          <p:nvPr/>
        </p:nvSpPr>
        <p:spPr>
          <a:xfrm>
            <a:off x="2027800" y="4872575"/>
            <a:ext cx="8597100" cy="411000"/>
          </a:xfrm>
          <a:prstGeom prst="rect">
            <a:avLst/>
          </a:prstGeom>
          <a:noFill/>
          <a:ln>
            <a:noFill/>
          </a:ln>
        </p:spPr>
        <p:txBody>
          <a:bodyPr anchorCtr="0" anchor="t" bIns="91425" lIns="91425" spcFirstLastPara="1" rIns="91425" wrap="square" tIns="91425">
            <a:noAutofit/>
          </a:bodyPr>
          <a:lstStyle/>
          <a:p>
            <a:pPr indent="0" lvl="0" marL="50800" rtl="0" algn="l">
              <a:lnSpc>
                <a:spcPct val="115000"/>
              </a:lnSpc>
              <a:spcBef>
                <a:spcPts val="0"/>
              </a:spcBef>
              <a:spcAft>
                <a:spcPts val="0"/>
              </a:spcAft>
              <a:buNone/>
            </a:pPr>
            <a:r>
              <a:rPr lang="en-US" sz="1600"/>
              <a:t>Additional Modeling Consideration</a:t>
            </a:r>
            <a:r>
              <a:rPr lang="en-US" sz="1600"/>
              <a:t>   </a:t>
            </a:r>
            <a:r>
              <a:rPr lang="en-US" sz="1600">
                <a:solidFill>
                  <a:srgbClr val="000000"/>
                </a:solidFill>
              </a:rPr>
              <a:t>										</a:t>
            </a:r>
            <a:r>
              <a:rPr lang="en-US" sz="1600"/>
              <a:t>       22</a:t>
            </a:r>
            <a:endParaRPr sz="1600">
              <a:solidFill>
                <a:srgbClr val="595959"/>
              </a:solidFill>
            </a:endParaRPr>
          </a:p>
        </p:txBody>
      </p:sp>
      <p:pic>
        <p:nvPicPr>
          <p:cNvPr id="185" name="Google Shape;185;p2"/>
          <p:cNvPicPr preferRelativeResize="0"/>
          <p:nvPr/>
        </p:nvPicPr>
        <p:blipFill>
          <a:blip r:embed="rId4">
            <a:alphaModFix/>
          </a:blip>
          <a:stretch>
            <a:fillRect/>
          </a:stretch>
        </p:blipFill>
        <p:spPr>
          <a:xfrm>
            <a:off x="5404550" y="5064250"/>
            <a:ext cx="4781600" cy="27650"/>
          </a:xfrm>
          <a:prstGeom prst="rect">
            <a:avLst/>
          </a:prstGeom>
          <a:noFill/>
          <a:ln>
            <a:noFill/>
          </a:ln>
        </p:spPr>
      </p:pic>
      <p:pic>
        <p:nvPicPr>
          <p:cNvPr id="186" name="Google Shape;186;p2"/>
          <p:cNvPicPr preferRelativeResize="0"/>
          <p:nvPr/>
        </p:nvPicPr>
        <p:blipFill rotWithShape="1">
          <a:blip r:embed="rId3">
            <a:alphaModFix/>
          </a:blip>
          <a:srcRect b="0" l="0" r="0" t="77099"/>
          <a:stretch/>
        </p:blipFill>
        <p:spPr>
          <a:xfrm>
            <a:off x="1297000" y="4632025"/>
            <a:ext cx="291850" cy="550725"/>
          </a:xfrm>
          <a:prstGeom prst="rect">
            <a:avLst/>
          </a:prstGeom>
          <a:noFill/>
          <a:ln>
            <a:noFill/>
          </a:ln>
        </p:spPr>
      </p:pic>
      <p:sp>
        <p:nvSpPr>
          <p:cNvPr id="187" name="Google Shape;187;p2"/>
          <p:cNvSpPr txBox="1"/>
          <p:nvPr/>
        </p:nvSpPr>
        <p:spPr>
          <a:xfrm>
            <a:off x="2027800" y="3763975"/>
            <a:ext cx="8597100" cy="411000"/>
          </a:xfrm>
          <a:prstGeom prst="rect">
            <a:avLst/>
          </a:prstGeom>
          <a:noFill/>
          <a:ln>
            <a:noFill/>
          </a:ln>
        </p:spPr>
        <p:txBody>
          <a:bodyPr anchorCtr="0" anchor="t" bIns="91425" lIns="91425" spcFirstLastPara="1" rIns="91425" wrap="square" tIns="91425">
            <a:noAutofit/>
          </a:bodyPr>
          <a:lstStyle/>
          <a:p>
            <a:pPr indent="0" lvl="0" marL="50800" rtl="0" algn="l">
              <a:lnSpc>
                <a:spcPct val="115000"/>
              </a:lnSpc>
              <a:spcBef>
                <a:spcPts val="0"/>
              </a:spcBef>
              <a:spcAft>
                <a:spcPts val="0"/>
              </a:spcAft>
              <a:buNone/>
            </a:pPr>
            <a:r>
              <a:rPr lang="en-US" sz="1600"/>
              <a:t>Model Performance Evaluation</a:t>
            </a:r>
            <a:r>
              <a:rPr lang="en-US" sz="1600"/>
              <a:t>  </a:t>
            </a:r>
            <a:r>
              <a:rPr lang="en-US" sz="1600">
                <a:solidFill>
                  <a:srgbClr val="000000"/>
                </a:solidFill>
              </a:rPr>
              <a:t>											</a:t>
            </a:r>
            <a:r>
              <a:rPr lang="en-US" sz="1600"/>
              <a:t>       17</a:t>
            </a:r>
            <a:endParaRPr sz="1600">
              <a:solidFill>
                <a:srgbClr val="595959"/>
              </a:solidFill>
            </a:endParaRPr>
          </a:p>
        </p:txBody>
      </p:sp>
      <p:pic>
        <p:nvPicPr>
          <p:cNvPr id="188" name="Google Shape;188;p2"/>
          <p:cNvPicPr preferRelativeResize="0"/>
          <p:nvPr/>
        </p:nvPicPr>
        <p:blipFill>
          <a:blip r:embed="rId4">
            <a:alphaModFix/>
          </a:blip>
          <a:stretch>
            <a:fillRect/>
          </a:stretch>
        </p:blipFill>
        <p:spPr>
          <a:xfrm>
            <a:off x="5054975" y="3955650"/>
            <a:ext cx="5124650" cy="184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g33343926b1e_2_274"/>
          <p:cNvSpPr txBox="1"/>
          <p:nvPr>
            <p:ph idx="1" type="body"/>
          </p:nvPr>
        </p:nvSpPr>
        <p:spPr>
          <a:xfrm>
            <a:off x="831851" y="4968566"/>
            <a:ext cx="10515600" cy="925500"/>
          </a:xfrm>
          <a:prstGeom prst="rect">
            <a:avLst/>
          </a:prstGeom>
        </p:spPr>
        <p:txBody>
          <a:bodyPr anchorCtr="0" anchor="t" bIns="45700" lIns="0" spcFirstLastPara="1" rIns="0" wrap="square" tIns="45700">
            <a:normAutofit/>
          </a:bodyPr>
          <a:lstStyle/>
          <a:p>
            <a:pPr indent="0" lvl="0" marL="0" rtl="0" algn="l">
              <a:spcBef>
                <a:spcPts val="1000"/>
              </a:spcBef>
              <a:spcAft>
                <a:spcPts val="0"/>
              </a:spcAft>
              <a:buNone/>
            </a:pPr>
            <a:r>
              <a:t/>
            </a:r>
            <a:endParaRPr/>
          </a:p>
        </p:txBody>
      </p:sp>
      <p:sp>
        <p:nvSpPr>
          <p:cNvPr id="526" name="Google Shape;526;g33343926b1e_2_274"/>
          <p:cNvSpPr txBox="1"/>
          <p:nvPr>
            <p:ph type="title"/>
          </p:nvPr>
        </p:nvSpPr>
        <p:spPr>
          <a:xfrm>
            <a:off x="831851" y="2359716"/>
            <a:ext cx="10515600" cy="2581800"/>
          </a:xfrm>
          <a:prstGeom prst="rect">
            <a:avLst/>
          </a:prstGeom>
        </p:spPr>
        <p:txBody>
          <a:bodyPr anchorCtr="0" anchor="b" bIns="45700" lIns="0" spcFirstLastPara="1" rIns="0" wrap="square" tIns="45700">
            <a:normAutofit/>
          </a:bodyPr>
          <a:lstStyle/>
          <a:p>
            <a:pPr indent="0" lvl="0" marL="0" rtl="0" algn="l">
              <a:spcBef>
                <a:spcPts val="0"/>
              </a:spcBef>
              <a:spcAft>
                <a:spcPts val="0"/>
              </a:spcAft>
              <a:buNone/>
            </a:pPr>
            <a:r>
              <a:rPr lang="en-US"/>
              <a:t>Implementation Plan</a:t>
            </a:r>
            <a:endParaRPr/>
          </a:p>
        </p:txBody>
      </p:sp>
      <p:sp>
        <p:nvSpPr>
          <p:cNvPr id="527" name="Google Shape;527;g33343926b1e_2_274"/>
          <p:cNvSpPr txBox="1"/>
          <p:nvPr>
            <p:ph idx="12" type="sldNum"/>
          </p:nvPr>
        </p:nvSpPr>
        <p:spPr>
          <a:xfrm>
            <a:off x="8610601" y="6459132"/>
            <a:ext cx="34323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g2afab0c40e6_1_37"/>
          <p:cNvSpPr txBox="1"/>
          <p:nvPr>
            <p:ph type="title"/>
          </p:nvPr>
        </p:nvSpPr>
        <p:spPr>
          <a:xfrm>
            <a:off x="839800" y="0"/>
            <a:ext cx="12886800" cy="13257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a:t>Implementation Plan: Integrating Predictions for Readmission Prevention</a:t>
            </a:r>
            <a:endParaRPr/>
          </a:p>
        </p:txBody>
      </p:sp>
      <p:sp>
        <p:nvSpPr>
          <p:cNvPr id="533" name="Google Shape;533;g2afab0c40e6_1_37"/>
          <p:cNvSpPr txBox="1"/>
          <p:nvPr>
            <p:ph idx="12" type="sldNum"/>
          </p:nvPr>
        </p:nvSpPr>
        <p:spPr>
          <a:xfrm>
            <a:off x="8610601" y="6459132"/>
            <a:ext cx="34323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en-US"/>
              <a:t>‹#›</a:t>
            </a:fld>
            <a:endParaRPr/>
          </a:p>
        </p:txBody>
      </p:sp>
      <p:sp>
        <p:nvSpPr>
          <p:cNvPr id="534" name="Google Shape;534;g2afab0c40e6_1_37"/>
          <p:cNvSpPr/>
          <p:nvPr/>
        </p:nvSpPr>
        <p:spPr>
          <a:xfrm>
            <a:off x="289025" y="3188391"/>
            <a:ext cx="2045100" cy="3741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5" name="Google Shape;535;g2afab0c40e6_1_37"/>
          <p:cNvSpPr/>
          <p:nvPr/>
        </p:nvSpPr>
        <p:spPr>
          <a:xfrm>
            <a:off x="289025" y="2608077"/>
            <a:ext cx="2045100" cy="3741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536" name="Google Shape;536;g2afab0c40e6_1_37"/>
          <p:cNvCxnSpPr/>
          <p:nvPr/>
        </p:nvCxnSpPr>
        <p:spPr>
          <a:xfrm flipH="1">
            <a:off x="3246285" y="2238976"/>
            <a:ext cx="13200" cy="3827400"/>
          </a:xfrm>
          <a:prstGeom prst="straightConnector1">
            <a:avLst/>
          </a:prstGeom>
          <a:noFill/>
          <a:ln cap="flat" cmpd="sng" w="9525">
            <a:solidFill>
              <a:srgbClr val="595959"/>
            </a:solidFill>
            <a:prstDash val="solid"/>
            <a:round/>
            <a:headEnd len="med" w="med" type="none"/>
            <a:tailEnd len="med" w="med" type="none"/>
          </a:ln>
        </p:spPr>
      </p:cxnSp>
      <p:sp>
        <p:nvSpPr>
          <p:cNvPr id="537" name="Google Shape;537;g2afab0c40e6_1_37"/>
          <p:cNvSpPr txBox="1"/>
          <p:nvPr/>
        </p:nvSpPr>
        <p:spPr>
          <a:xfrm>
            <a:off x="2387597" y="2188026"/>
            <a:ext cx="858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000">
                <a:solidFill>
                  <a:srgbClr val="595959"/>
                </a:solidFill>
              </a:rPr>
              <a:t>1-3</a:t>
            </a:r>
            <a:endParaRPr b="1" sz="1000">
              <a:solidFill>
                <a:srgbClr val="595959"/>
              </a:solidFill>
            </a:endParaRPr>
          </a:p>
        </p:txBody>
      </p:sp>
      <p:cxnSp>
        <p:nvCxnSpPr>
          <p:cNvPr id="538" name="Google Shape;538;g2afab0c40e6_1_37"/>
          <p:cNvCxnSpPr/>
          <p:nvPr/>
        </p:nvCxnSpPr>
        <p:spPr>
          <a:xfrm flipH="1">
            <a:off x="4138345" y="2238976"/>
            <a:ext cx="13200" cy="3827400"/>
          </a:xfrm>
          <a:prstGeom prst="straightConnector1">
            <a:avLst/>
          </a:prstGeom>
          <a:noFill/>
          <a:ln cap="flat" cmpd="sng" w="9525">
            <a:solidFill>
              <a:srgbClr val="595959"/>
            </a:solidFill>
            <a:prstDash val="solid"/>
            <a:round/>
            <a:headEnd len="med" w="med" type="none"/>
            <a:tailEnd len="med" w="med" type="none"/>
          </a:ln>
        </p:spPr>
      </p:cxnSp>
      <p:cxnSp>
        <p:nvCxnSpPr>
          <p:cNvPr id="539" name="Google Shape;539;g2afab0c40e6_1_37"/>
          <p:cNvCxnSpPr/>
          <p:nvPr/>
        </p:nvCxnSpPr>
        <p:spPr>
          <a:xfrm flipH="1">
            <a:off x="5030405" y="2238976"/>
            <a:ext cx="13200" cy="3827400"/>
          </a:xfrm>
          <a:prstGeom prst="straightConnector1">
            <a:avLst/>
          </a:prstGeom>
          <a:noFill/>
          <a:ln cap="flat" cmpd="sng" w="9525">
            <a:solidFill>
              <a:srgbClr val="595959"/>
            </a:solidFill>
            <a:prstDash val="solid"/>
            <a:round/>
            <a:headEnd len="med" w="med" type="none"/>
            <a:tailEnd len="med" w="med" type="none"/>
          </a:ln>
        </p:spPr>
      </p:cxnSp>
      <p:cxnSp>
        <p:nvCxnSpPr>
          <p:cNvPr id="540" name="Google Shape;540;g2afab0c40e6_1_37"/>
          <p:cNvCxnSpPr/>
          <p:nvPr/>
        </p:nvCxnSpPr>
        <p:spPr>
          <a:xfrm flipH="1">
            <a:off x="5922466" y="2238976"/>
            <a:ext cx="13200" cy="3827400"/>
          </a:xfrm>
          <a:prstGeom prst="straightConnector1">
            <a:avLst/>
          </a:prstGeom>
          <a:noFill/>
          <a:ln cap="flat" cmpd="sng" w="9525">
            <a:solidFill>
              <a:srgbClr val="595959"/>
            </a:solidFill>
            <a:prstDash val="solid"/>
            <a:round/>
            <a:headEnd len="med" w="med" type="none"/>
            <a:tailEnd len="med" w="med" type="none"/>
          </a:ln>
        </p:spPr>
      </p:cxnSp>
      <p:cxnSp>
        <p:nvCxnSpPr>
          <p:cNvPr id="541" name="Google Shape;541;g2afab0c40e6_1_37"/>
          <p:cNvCxnSpPr/>
          <p:nvPr/>
        </p:nvCxnSpPr>
        <p:spPr>
          <a:xfrm flipH="1">
            <a:off x="6814526" y="2238976"/>
            <a:ext cx="13200" cy="3827400"/>
          </a:xfrm>
          <a:prstGeom prst="straightConnector1">
            <a:avLst/>
          </a:prstGeom>
          <a:noFill/>
          <a:ln cap="flat" cmpd="sng" w="9525">
            <a:solidFill>
              <a:srgbClr val="595959"/>
            </a:solidFill>
            <a:prstDash val="solid"/>
            <a:round/>
            <a:headEnd len="med" w="med" type="none"/>
            <a:tailEnd len="med" w="med" type="none"/>
          </a:ln>
        </p:spPr>
      </p:cxnSp>
      <p:cxnSp>
        <p:nvCxnSpPr>
          <p:cNvPr id="542" name="Google Shape;542;g2afab0c40e6_1_37"/>
          <p:cNvCxnSpPr/>
          <p:nvPr/>
        </p:nvCxnSpPr>
        <p:spPr>
          <a:xfrm flipH="1">
            <a:off x="7695975" y="2238976"/>
            <a:ext cx="9300" cy="3827400"/>
          </a:xfrm>
          <a:prstGeom prst="straightConnector1">
            <a:avLst/>
          </a:prstGeom>
          <a:noFill/>
          <a:ln cap="flat" cmpd="sng" w="9525">
            <a:solidFill>
              <a:srgbClr val="595959"/>
            </a:solidFill>
            <a:prstDash val="solid"/>
            <a:round/>
            <a:headEnd len="med" w="med" type="none"/>
            <a:tailEnd len="med" w="med" type="none"/>
          </a:ln>
        </p:spPr>
      </p:cxnSp>
      <p:sp>
        <p:nvSpPr>
          <p:cNvPr id="543" name="Google Shape;543;g2afab0c40e6_1_37"/>
          <p:cNvSpPr txBox="1"/>
          <p:nvPr/>
        </p:nvSpPr>
        <p:spPr>
          <a:xfrm>
            <a:off x="4138562" y="2188026"/>
            <a:ext cx="9036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000">
                <a:solidFill>
                  <a:srgbClr val="595959"/>
                </a:solidFill>
              </a:rPr>
              <a:t>6</a:t>
            </a:r>
            <a:r>
              <a:rPr b="1" lang="en-US" sz="1000">
                <a:solidFill>
                  <a:srgbClr val="595959"/>
                </a:solidFill>
              </a:rPr>
              <a:t>-9</a:t>
            </a:r>
            <a:endParaRPr b="1" sz="1000">
              <a:solidFill>
                <a:srgbClr val="595959"/>
              </a:solidFill>
            </a:endParaRPr>
          </a:p>
        </p:txBody>
      </p:sp>
      <p:sp>
        <p:nvSpPr>
          <p:cNvPr id="544" name="Google Shape;544;g2afab0c40e6_1_37"/>
          <p:cNvSpPr txBox="1"/>
          <p:nvPr/>
        </p:nvSpPr>
        <p:spPr>
          <a:xfrm>
            <a:off x="3286634" y="2188026"/>
            <a:ext cx="858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000">
                <a:solidFill>
                  <a:srgbClr val="595959"/>
                </a:solidFill>
              </a:rPr>
              <a:t>4-5</a:t>
            </a:r>
            <a:endParaRPr b="1" sz="1000">
              <a:solidFill>
                <a:srgbClr val="595959"/>
              </a:solidFill>
            </a:endParaRPr>
          </a:p>
        </p:txBody>
      </p:sp>
      <p:sp>
        <p:nvSpPr>
          <p:cNvPr id="545" name="Google Shape;545;g2afab0c40e6_1_37"/>
          <p:cNvSpPr txBox="1"/>
          <p:nvPr/>
        </p:nvSpPr>
        <p:spPr>
          <a:xfrm>
            <a:off x="5042472" y="2188026"/>
            <a:ext cx="9036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000">
                <a:solidFill>
                  <a:srgbClr val="595959"/>
                </a:solidFill>
              </a:rPr>
              <a:t>10-13</a:t>
            </a:r>
            <a:endParaRPr b="1" sz="1000">
              <a:solidFill>
                <a:srgbClr val="595959"/>
              </a:solidFill>
            </a:endParaRPr>
          </a:p>
        </p:txBody>
      </p:sp>
      <p:sp>
        <p:nvSpPr>
          <p:cNvPr id="546" name="Google Shape;546;g2afab0c40e6_1_37"/>
          <p:cNvSpPr txBox="1"/>
          <p:nvPr/>
        </p:nvSpPr>
        <p:spPr>
          <a:xfrm>
            <a:off x="5935660" y="2188026"/>
            <a:ext cx="9036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000">
                <a:solidFill>
                  <a:srgbClr val="595959"/>
                </a:solidFill>
              </a:rPr>
              <a:t>14-16</a:t>
            </a:r>
            <a:endParaRPr b="1" sz="1000">
              <a:solidFill>
                <a:srgbClr val="595959"/>
              </a:solidFill>
            </a:endParaRPr>
          </a:p>
        </p:txBody>
      </p:sp>
      <p:cxnSp>
        <p:nvCxnSpPr>
          <p:cNvPr id="547" name="Google Shape;547;g2afab0c40e6_1_37"/>
          <p:cNvCxnSpPr/>
          <p:nvPr/>
        </p:nvCxnSpPr>
        <p:spPr>
          <a:xfrm>
            <a:off x="289025" y="2454350"/>
            <a:ext cx="7413000" cy="0"/>
          </a:xfrm>
          <a:prstGeom prst="straightConnector1">
            <a:avLst/>
          </a:prstGeom>
          <a:noFill/>
          <a:ln cap="flat" cmpd="sng" w="9525">
            <a:solidFill>
              <a:srgbClr val="595959"/>
            </a:solidFill>
            <a:prstDash val="dash"/>
            <a:round/>
            <a:headEnd len="med" w="med" type="none"/>
            <a:tailEnd len="med" w="med" type="none"/>
          </a:ln>
        </p:spPr>
      </p:cxnSp>
      <p:cxnSp>
        <p:nvCxnSpPr>
          <p:cNvPr id="548" name="Google Shape;548;g2afab0c40e6_1_37"/>
          <p:cNvCxnSpPr/>
          <p:nvPr/>
        </p:nvCxnSpPr>
        <p:spPr>
          <a:xfrm>
            <a:off x="312115" y="6066480"/>
            <a:ext cx="7366800" cy="0"/>
          </a:xfrm>
          <a:prstGeom prst="straightConnector1">
            <a:avLst/>
          </a:prstGeom>
          <a:noFill/>
          <a:ln cap="flat" cmpd="sng" w="9525">
            <a:solidFill>
              <a:srgbClr val="595959"/>
            </a:solidFill>
            <a:prstDash val="dash"/>
            <a:round/>
            <a:headEnd len="med" w="med" type="none"/>
            <a:tailEnd len="med" w="med" type="none"/>
          </a:ln>
        </p:spPr>
      </p:cxnSp>
      <p:sp>
        <p:nvSpPr>
          <p:cNvPr id="549" name="Google Shape;549;g2afab0c40e6_1_37"/>
          <p:cNvSpPr/>
          <p:nvPr/>
        </p:nvSpPr>
        <p:spPr>
          <a:xfrm>
            <a:off x="2377399" y="2713947"/>
            <a:ext cx="858900" cy="1230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550" name="Google Shape;550;g2afab0c40e6_1_37"/>
          <p:cNvSpPr/>
          <p:nvPr/>
        </p:nvSpPr>
        <p:spPr>
          <a:xfrm>
            <a:off x="2364260" y="3292133"/>
            <a:ext cx="1787100" cy="1230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551" name="Google Shape;551;g2afab0c40e6_1_37"/>
          <p:cNvSpPr/>
          <p:nvPr/>
        </p:nvSpPr>
        <p:spPr>
          <a:xfrm>
            <a:off x="4161513" y="4448505"/>
            <a:ext cx="858900" cy="1230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2" name="Google Shape;552;g2afab0c40e6_1_37"/>
          <p:cNvSpPr/>
          <p:nvPr/>
        </p:nvSpPr>
        <p:spPr>
          <a:xfrm>
            <a:off x="5053612" y="5026691"/>
            <a:ext cx="1761000" cy="123000"/>
          </a:xfrm>
          <a:prstGeom prst="rect">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3" name="Google Shape;553;g2afab0c40e6_1_37"/>
          <p:cNvSpPr/>
          <p:nvPr/>
        </p:nvSpPr>
        <p:spPr>
          <a:xfrm>
            <a:off x="6832410" y="5604877"/>
            <a:ext cx="858900" cy="123000"/>
          </a:xfrm>
          <a:prstGeom prst="rect">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4" name="Google Shape;554;g2afab0c40e6_1_37"/>
          <p:cNvSpPr/>
          <p:nvPr/>
        </p:nvSpPr>
        <p:spPr>
          <a:xfrm>
            <a:off x="2347225" y="1692675"/>
            <a:ext cx="1272000" cy="249000"/>
          </a:xfrm>
          <a:prstGeom prst="rect">
            <a:avLst/>
          </a:prstGeom>
          <a:solidFill>
            <a:srgbClr val="CC412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solidFill>
                  <a:srgbClr val="FFFFFF"/>
                </a:solidFill>
              </a:rPr>
              <a:t>Stage 1</a:t>
            </a:r>
            <a:endParaRPr b="1" sz="1000">
              <a:solidFill>
                <a:srgbClr val="FFFFFF"/>
              </a:solidFill>
            </a:endParaRPr>
          </a:p>
        </p:txBody>
      </p:sp>
      <p:sp>
        <p:nvSpPr>
          <p:cNvPr id="555" name="Google Shape;555;g2afab0c40e6_1_37"/>
          <p:cNvSpPr/>
          <p:nvPr/>
        </p:nvSpPr>
        <p:spPr>
          <a:xfrm>
            <a:off x="6642325" y="1692675"/>
            <a:ext cx="1077900" cy="249000"/>
          </a:xfrm>
          <a:prstGeom prst="rect">
            <a:avLst/>
          </a:prstGeom>
          <a:solidFill>
            <a:srgbClr val="CC412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solidFill>
                  <a:srgbClr val="FFFFFF"/>
                </a:solidFill>
              </a:rPr>
              <a:t>Stage 3</a:t>
            </a:r>
            <a:endParaRPr b="1" sz="1000">
              <a:solidFill>
                <a:srgbClr val="FFFFFF"/>
              </a:solidFill>
            </a:endParaRPr>
          </a:p>
        </p:txBody>
      </p:sp>
      <p:sp>
        <p:nvSpPr>
          <p:cNvPr id="556" name="Google Shape;556;g2afab0c40e6_1_37"/>
          <p:cNvSpPr txBox="1"/>
          <p:nvPr/>
        </p:nvSpPr>
        <p:spPr>
          <a:xfrm>
            <a:off x="6814748" y="2188026"/>
            <a:ext cx="9036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000">
                <a:solidFill>
                  <a:srgbClr val="595959"/>
                </a:solidFill>
              </a:rPr>
              <a:t>17+</a:t>
            </a:r>
            <a:endParaRPr b="1" sz="1000">
              <a:solidFill>
                <a:srgbClr val="595959"/>
              </a:solidFill>
            </a:endParaRPr>
          </a:p>
        </p:txBody>
      </p:sp>
      <p:cxnSp>
        <p:nvCxnSpPr>
          <p:cNvPr id="557" name="Google Shape;557;g2afab0c40e6_1_37"/>
          <p:cNvCxnSpPr/>
          <p:nvPr/>
        </p:nvCxnSpPr>
        <p:spPr>
          <a:xfrm flipH="1">
            <a:off x="2354225" y="2238976"/>
            <a:ext cx="13200" cy="3827400"/>
          </a:xfrm>
          <a:prstGeom prst="straightConnector1">
            <a:avLst/>
          </a:prstGeom>
          <a:noFill/>
          <a:ln cap="flat" cmpd="sng" w="9525">
            <a:solidFill>
              <a:srgbClr val="595959"/>
            </a:solidFill>
            <a:prstDash val="solid"/>
            <a:round/>
            <a:headEnd len="med" w="med" type="none"/>
            <a:tailEnd len="med" w="med" type="none"/>
          </a:ln>
        </p:spPr>
      </p:cxnSp>
      <p:sp>
        <p:nvSpPr>
          <p:cNvPr id="558" name="Google Shape;558;g2afab0c40e6_1_37"/>
          <p:cNvSpPr txBox="1"/>
          <p:nvPr/>
        </p:nvSpPr>
        <p:spPr>
          <a:xfrm>
            <a:off x="804935" y="2180626"/>
            <a:ext cx="8358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000">
                <a:solidFill>
                  <a:srgbClr val="595959"/>
                </a:solidFill>
              </a:rPr>
              <a:t>WEEK:</a:t>
            </a:r>
            <a:endParaRPr b="1" sz="1000">
              <a:solidFill>
                <a:srgbClr val="595959"/>
              </a:solidFill>
            </a:endParaRPr>
          </a:p>
        </p:txBody>
      </p:sp>
      <p:sp>
        <p:nvSpPr>
          <p:cNvPr id="559" name="Google Shape;559;g2afab0c40e6_1_37"/>
          <p:cNvSpPr/>
          <p:nvPr/>
        </p:nvSpPr>
        <p:spPr>
          <a:xfrm>
            <a:off x="495600" y="1721570"/>
            <a:ext cx="476700" cy="1230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560" name="Google Shape;560;g2afab0c40e6_1_37"/>
          <p:cNvSpPr/>
          <p:nvPr/>
        </p:nvSpPr>
        <p:spPr>
          <a:xfrm>
            <a:off x="495600" y="2036575"/>
            <a:ext cx="476700" cy="123000"/>
          </a:xfrm>
          <a:prstGeom prst="rect">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1" name="Google Shape;561;g2afab0c40e6_1_37"/>
          <p:cNvSpPr txBox="1"/>
          <p:nvPr/>
        </p:nvSpPr>
        <p:spPr>
          <a:xfrm>
            <a:off x="972300" y="1740175"/>
            <a:ext cx="777900" cy="12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800">
                <a:solidFill>
                  <a:srgbClr val="595959"/>
                </a:solidFill>
              </a:rPr>
              <a:t>Completed</a:t>
            </a:r>
            <a:endParaRPr b="1" sz="800">
              <a:solidFill>
                <a:srgbClr val="595959"/>
              </a:solidFill>
            </a:endParaRPr>
          </a:p>
        </p:txBody>
      </p:sp>
      <p:sp>
        <p:nvSpPr>
          <p:cNvPr id="562" name="Google Shape;562;g2afab0c40e6_1_37"/>
          <p:cNvSpPr txBox="1"/>
          <p:nvPr/>
        </p:nvSpPr>
        <p:spPr>
          <a:xfrm>
            <a:off x="972300" y="2036563"/>
            <a:ext cx="777900" cy="12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800">
                <a:solidFill>
                  <a:srgbClr val="595959"/>
                </a:solidFill>
              </a:rPr>
              <a:t>Planned</a:t>
            </a:r>
            <a:endParaRPr b="1" sz="800">
              <a:solidFill>
                <a:srgbClr val="595959"/>
              </a:solidFill>
            </a:endParaRPr>
          </a:p>
        </p:txBody>
      </p:sp>
      <p:sp>
        <p:nvSpPr>
          <p:cNvPr id="563" name="Google Shape;563;g2afab0c40e6_1_37"/>
          <p:cNvSpPr/>
          <p:nvPr/>
        </p:nvSpPr>
        <p:spPr>
          <a:xfrm>
            <a:off x="2347231" y="1990576"/>
            <a:ext cx="1272000" cy="2028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t>Data Exploring</a:t>
            </a:r>
            <a:endParaRPr b="1" sz="1000">
              <a:solidFill>
                <a:srgbClr val="000000"/>
              </a:solidFill>
            </a:endParaRPr>
          </a:p>
        </p:txBody>
      </p:sp>
      <p:sp>
        <p:nvSpPr>
          <p:cNvPr id="564" name="Google Shape;564;g2afab0c40e6_1_37"/>
          <p:cNvSpPr/>
          <p:nvPr/>
        </p:nvSpPr>
        <p:spPr>
          <a:xfrm>
            <a:off x="3694852" y="1990576"/>
            <a:ext cx="1272000" cy="2028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t>Modeling</a:t>
            </a:r>
            <a:endParaRPr b="1" sz="1000">
              <a:solidFill>
                <a:srgbClr val="000000"/>
              </a:solidFill>
            </a:endParaRPr>
          </a:p>
        </p:txBody>
      </p:sp>
      <p:sp>
        <p:nvSpPr>
          <p:cNvPr id="565" name="Google Shape;565;g2afab0c40e6_1_37"/>
          <p:cNvSpPr/>
          <p:nvPr/>
        </p:nvSpPr>
        <p:spPr>
          <a:xfrm>
            <a:off x="5042473" y="1990576"/>
            <a:ext cx="1524600" cy="2028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t>Detailed Tuning</a:t>
            </a:r>
            <a:endParaRPr b="1" sz="1000">
              <a:solidFill>
                <a:srgbClr val="000000"/>
              </a:solidFill>
            </a:endParaRPr>
          </a:p>
        </p:txBody>
      </p:sp>
      <p:sp>
        <p:nvSpPr>
          <p:cNvPr id="566" name="Google Shape;566;g2afab0c40e6_1_37"/>
          <p:cNvSpPr/>
          <p:nvPr/>
        </p:nvSpPr>
        <p:spPr>
          <a:xfrm>
            <a:off x="6642561" y="1990576"/>
            <a:ext cx="1077900" cy="2028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t>Integration</a:t>
            </a:r>
            <a:endParaRPr b="1" sz="1000">
              <a:solidFill>
                <a:srgbClr val="000000"/>
              </a:solidFill>
            </a:endParaRPr>
          </a:p>
        </p:txBody>
      </p:sp>
      <p:sp>
        <p:nvSpPr>
          <p:cNvPr id="567" name="Google Shape;567;g2afab0c40e6_1_37"/>
          <p:cNvSpPr txBox="1"/>
          <p:nvPr/>
        </p:nvSpPr>
        <p:spPr>
          <a:xfrm>
            <a:off x="322325" y="2665417"/>
            <a:ext cx="2045100" cy="26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solidFill>
                  <a:srgbClr val="595959"/>
                </a:solidFill>
              </a:rPr>
              <a:t>Exploring Data Analysis</a:t>
            </a:r>
            <a:endParaRPr b="1" sz="1000">
              <a:solidFill>
                <a:srgbClr val="595959"/>
              </a:solidFill>
            </a:endParaRPr>
          </a:p>
        </p:txBody>
      </p:sp>
      <p:sp>
        <p:nvSpPr>
          <p:cNvPr id="568" name="Google Shape;568;g2afab0c40e6_1_37"/>
          <p:cNvSpPr txBox="1"/>
          <p:nvPr/>
        </p:nvSpPr>
        <p:spPr>
          <a:xfrm>
            <a:off x="322325" y="3245731"/>
            <a:ext cx="2045100" cy="26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solidFill>
                  <a:srgbClr val="595959"/>
                </a:solidFill>
              </a:rPr>
              <a:t>Data Processing &amp; Engineering</a:t>
            </a:r>
            <a:endParaRPr b="1" sz="1000">
              <a:solidFill>
                <a:srgbClr val="595959"/>
              </a:solidFill>
            </a:endParaRPr>
          </a:p>
        </p:txBody>
      </p:sp>
      <p:sp>
        <p:nvSpPr>
          <p:cNvPr id="569" name="Google Shape;569;g2afab0c40e6_1_37"/>
          <p:cNvSpPr/>
          <p:nvPr/>
        </p:nvSpPr>
        <p:spPr>
          <a:xfrm>
            <a:off x="289025" y="3768705"/>
            <a:ext cx="2045100" cy="3741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0" name="Google Shape;570;g2afab0c40e6_1_37"/>
          <p:cNvSpPr/>
          <p:nvPr/>
        </p:nvSpPr>
        <p:spPr>
          <a:xfrm>
            <a:off x="289025" y="4349018"/>
            <a:ext cx="2045100" cy="3741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1" name="Google Shape;571;g2afab0c40e6_1_37"/>
          <p:cNvSpPr/>
          <p:nvPr/>
        </p:nvSpPr>
        <p:spPr>
          <a:xfrm>
            <a:off x="289025" y="4929332"/>
            <a:ext cx="2045100" cy="3741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2" name="Google Shape;572;g2afab0c40e6_1_37"/>
          <p:cNvSpPr/>
          <p:nvPr/>
        </p:nvSpPr>
        <p:spPr>
          <a:xfrm>
            <a:off x="289025" y="5509645"/>
            <a:ext cx="2045100" cy="3741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3" name="Google Shape;573;g2afab0c40e6_1_37"/>
          <p:cNvSpPr txBox="1"/>
          <p:nvPr/>
        </p:nvSpPr>
        <p:spPr>
          <a:xfrm>
            <a:off x="322325" y="3826045"/>
            <a:ext cx="2045100" cy="26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solidFill>
                  <a:srgbClr val="595959"/>
                </a:solidFill>
              </a:rPr>
              <a:t>Model Selection &amp; Hyperparameter Tuning</a:t>
            </a:r>
            <a:endParaRPr b="1" sz="1000">
              <a:solidFill>
                <a:srgbClr val="595959"/>
              </a:solidFill>
            </a:endParaRPr>
          </a:p>
        </p:txBody>
      </p:sp>
      <p:sp>
        <p:nvSpPr>
          <p:cNvPr id="574" name="Google Shape;574;g2afab0c40e6_1_37"/>
          <p:cNvSpPr txBox="1"/>
          <p:nvPr/>
        </p:nvSpPr>
        <p:spPr>
          <a:xfrm>
            <a:off x="322325" y="4406358"/>
            <a:ext cx="2045100" cy="26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solidFill>
                  <a:srgbClr val="595959"/>
                </a:solidFill>
              </a:rPr>
              <a:t>Midway Report</a:t>
            </a:r>
            <a:endParaRPr b="1" sz="1000">
              <a:solidFill>
                <a:srgbClr val="595959"/>
              </a:solidFill>
            </a:endParaRPr>
          </a:p>
        </p:txBody>
      </p:sp>
      <p:sp>
        <p:nvSpPr>
          <p:cNvPr id="575" name="Google Shape;575;g2afab0c40e6_1_37"/>
          <p:cNvSpPr txBox="1"/>
          <p:nvPr/>
        </p:nvSpPr>
        <p:spPr>
          <a:xfrm>
            <a:off x="322325" y="4986672"/>
            <a:ext cx="2045100" cy="26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solidFill>
                  <a:srgbClr val="595959"/>
                </a:solidFill>
              </a:rPr>
              <a:t>Additional After Feedback Modeling</a:t>
            </a:r>
            <a:endParaRPr b="1" sz="1000">
              <a:solidFill>
                <a:srgbClr val="595959"/>
              </a:solidFill>
            </a:endParaRPr>
          </a:p>
        </p:txBody>
      </p:sp>
      <p:sp>
        <p:nvSpPr>
          <p:cNvPr id="576" name="Google Shape;576;g2afab0c40e6_1_37"/>
          <p:cNvSpPr txBox="1"/>
          <p:nvPr/>
        </p:nvSpPr>
        <p:spPr>
          <a:xfrm>
            <a:off x="322325" y="5566986"/>
            <a:ext cx="2045100" cy="26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solidFill>
                  <a:srgbClr val="595959"/>
                </a:solidFill>
              </a:rPr>
              <a:t>Model Integration</a:t>
            </a:r>
            <a:endParaRPr b="1" sz="1000">
              <a:solidFill>
                <a:srgbClr val="595959"/>
              </a:solidFill>
            </a:endParaRPr>
          </a:p>
        </p:txBody>
      </p:sp>
      <p:sp>
        <p:nvSpPr>
          <p:cNvPr id="577" name="Google Shape;577;g2afab0c40e6_1_37"/>
          <p:cNvSpPr/>
          <p:nvPr/>
        </p:nvSpPr>
        <p:spPr>
          <a:xfrm>
            <a:off x="5867148" y="5046806"/>
            <a:ext cx="123000" cy="123000"/>
          </a:xfrm>
          <a:prstGeom prst="ellipse">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8" name="Google Shape;578;g2afab0c40e6_1_37"/>
          <p:cNvSpPr/>
          <p:nvPr/>
        </p:nvSpPr>
        <p:spPr>
          <a:xfrm>
            <a:off x="7200361" y="5604863"/>
            <a:ext cx="123000" cy="123000"/>
          </a:xfrm>
          <a:prstGeom prst="ellipse">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9" name="Google Shape;579;g2afab0c40e6_1_37"/>
          <p:cNvSpPr/>
          <p:nvPr/>
        </p:nvSpPr>
        <p:spPr>
          <a:xfrm>
            <a:off x="495600" y="1879075"/>
            <a:ext cx="476700" cy="1230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0" name="Google Shape;580;g2afab0c40e6_1_37"/>
          <p:cNvSpPr txBox="1"/>
          <p:nvPr/>
        </p:nvSpPr>
        <p:spPr>
          <a:xfrm>
            <a:off x="972300" y="1888369"/>
            <a:ext cx="777900" cy="12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800">
                <a:solidFill>
                  <a:srgbClr val="595959"/>
                </a:solidFill>
              </a:rPr>
              <a:t>Ongoing</a:t>
            </a:r>
            <a:endParaRPr b="1" sz="800">
              <a:solidFill>
                <a:srgbClr val="595959"/>
              </a:solidFill>
            </a:endParaRPr>
          </a:p>
        </p:txBody>
      </p:sp>
      <p:cxnSp>
        <p:nvCxnSpPr>
          <p:cNvPr id="581" name="Google Shape;581;g2afab0c40e6_1_37"/>
          <p:cNvCxnSpPr>
            <a:stCxn id="577" idx="7"/>
          </p:cNvCxnSpPr>
          <p:nvPr/>
        </p:nvCxnSpPr>
        <p:spPr>
          <a:xfrm flipH="1" rot="10800000">
            <a:off x="5972135" y="2731119"/>
            <a:ext cx="1181400" cy="2333700"/>
          </a:xfrm>
          <a:prstGeom prst="straightConnector1">
            <a:avLst/>
          </a:prstGeom>
          <a:noFill/>
          <a:ln cap="flat" cmpd="sng" w="9525">
            <a:solidFill>
              <a:srgbClr val="CC0000"/>
            </a:solidFill>
            <a:prstDash val="solid"/>
            <a:round/>
            <a:headEnd len="med" w="med" type="none"/>
            <a:tailEnd len="med" w="med" type="none"/>
          </a:ln>
        </p:spPr>
      </p:cxnSp>
      <p:cxnSp>
        <p:nvCxnSpPr>
          <p:cNvPr id="582" name="Google Shape;582;g2afab0c40e6_1_37"/>
          <p:cNvCxnSpPr>
            <a:stCxn id="578" idx="7"/>
          </p:cNvCxnSpPr>
          <p:nvPr/>
        </p:nvCxnSpPr>
        <p:spPr>
          <a:xfrm flipH="1" rot="10800000">
            <a:off x="7305348" y="4970975"/>
            <a:ext cx="386700" cy="651900"/>
          </a:xfrm>
          <a:prstGeom prst="straightConnector1">
            <a:avLst/>
          </a:prstGeom>
          <a:noFill/>
          <a:ln cap="flat" cmpd="sng" w="9525">
            <a:solidFill>
              <a:srgbClr val="CC0000"/>
            </a:solidFill>
            <a:prstDash val="solid"/>
            <a:round/>
            <a:headEnd len="med" w="med" type="none"/>
            <a:tailEnd len="med" w="med" type="none"/>
          </a:ln>
        </p:spPr>
      </p:cxnSp>
      <p:cxnSp>
        <p:nvCxnSpPr>
          <p:cNvPr id="583" name="Google Shape;583;g2afab0c40e6_1_37"/>
          <p:cNvCxnSpPr/>
          <p:nvPr/>
        </p:nvCxnSpPr>
        <p:spPr>
          <a:xfrm>
            <a:off x="7153525" y="2719525"/>
            <a:ext cx="719100" cy="0"/>
          </a:xfrm>
          <a:prstGeom prst="straightConnector1">
            <a:avLst/>
          </a:prstGeom>
          <a:noFill/>
          <a:ln cap="flat" cmpd="sng" w="9525">
            <a:solidFill>
              <a:srgbClr val="CC0000"/>
            </a:solidFill>
            <a:prstDash val="solid"/>
            <a:round/>
            <a:headEnd len="med" w="med" type="none"/>
            <a:tailEnd len="med" w="med" type="none"/>
          </a:ln>
        </p:spPr>
      </p:cxnSp>
      <p:cxnSp>
        <p:nvCxnSpPr>
          <p:cNvPr id="584" name="Google Shape;584;g2afab0c40e6_1_37"/>
          <p:cNvCxnSpPr>
            <a:endCxn id="585" idx="1"/>
          </p:cNvCxnSpPr>
          <p:nvPr/>
        </p:nvCxnSpPr>
        <p:spPr>
          <a:xfrm>
            <a:off x="7678225" y="4962150"/>
            <a:ext cx="194400" cy="0"/>
          </a:xfrm>
          <a:prstGeom prst="straightConnector1">
            <a:avLst/>
          </a:prstGeom>
          <a:noFill/>
          <a:ln cap="flat" cmpd="sng" w="9525">
            <a:solidFill>
              <a:srgbClr val="CC0000"/>
            </a:solidFill>
            <a:prstDash val="solid"/>
            <a:round/>
            <a:headEnd len="med" w="med" type="none"/>
            <a:tailEnd len="med" w="med" type="none"/>
          </a:ln>
        </p:spPr>
      </p:cxnSp>
      <p:sp>
        <p:nvSpPr>
          <p:cNvPr id="586" name="Google Shape;586;g2afab0c40e6_1_37"/>
          <p:cNvSpPr/>
          <p:nvPr/>
        </p:nvSpPr>
        <p:spPr>
          <a:xfrm>
            <a:off x="7846575" y="1624639"/>
            <a:ext cx="4156800" cy="1495800"/>
          </a:xfrm>
          <a:prstGeom prst="rect">
            <a:avLst/>
          </a:prstGeom>
          <a:solidFill>
            <a:srgbClr val="F3F3F3"/>
          </a:solidFill>
          <a:ln>
            <a:noFill/>
          </a:ln>
        </p:spPr>
        <p:txBody>
          <a:bodyPr anchorCtr="0" anchor="ctr" bIns="91425" lIns="91425" spcFirstLastPara="1" rIns="91425" wrap="square" tIns="91425">
            <a:noAutofit/>
          </a:bodyPr>
          <a:lstStyle/>
          <a:p>
            <a:pPr indent="-190500" lvl="0" marL="285750" rtl="0" algn="l">
              <a:spcBef>
                <a:spcPts val="0"/>
              </a:spcBef>
              <a:spcAft>
                <a:spcPts val="0"/>
              </a:spcAft>
              <a:buSzPts val="1200"/>
              <a:buAutoNum type="arabicPeriod"/>
            </a:pPr>
            <a:r>
              <a:rPr b="1" lang="en-US" sz="1200"/>
              <a:t>Further model calibration</a:t>
            </a:r>
            <a:r>
              <a:rPr lang="en-US" sz="1200"/>
              <a:t> </a:t>
            </a:r>
            <a:endParaRPr sz="1200"/>
          </a:p>
          <a:p>
            <a:pPr indent="-304800" lvl="1" marL="742950" rtl="0" algn="l">
              <a:spcBef>
                <a:spcPts val="0"/>
              </a:spcBef>
              <a:spcAft>
                <a:spcPts val="0"/>
              </a:spcAft>
              <a:buSzPts val="1200"/>
              <a:buAutoNum type="alphaLcPeriod"/>
            </a:pPr>
            <a:r>
              <a:rPr lang="en-US" sz="1200"/>
              <a:t>Accurate risk probabilities</a:t>
            </a:r>
            <a:endParaRPr sz="1200"/>
          </a:p>
          <a:p>
            <a:pPr indent="-190500" lvl="0" marL="285750" rtl="0" algn="l">
              <a:spcBef>
                <a:spcPts val="0"/>
              </a:spcBef>
              <a:spcAft>
                <a:spcPts val="0"/>
              </a:spcAft>
              <a:buSzPts val="1200"/>
              <a:buAutoNum type="arabicPeriod"/>
            </a:pPr>
            <a:r>
              <a:rPr b="1" lang="en-US" sz="1200"/>
              <a:t>Threshold tuning for region-specific financial constraints</a:t>
            </a:r>
            <a:r>
              <a:rPr lang="en-US" sz="1200"/>
              <a:t> </a:t>
            </a:r>
            <a:endParaRPr sz="1200"/>
          </a:p>
          <a:p>
            <a:pPr indent="-190500" lvl="0" marL="285750" rtl="0" algn="l">
              <a:spcBef>
                <a:spcPts val="0"/>
              </a:spcBef>
              <a:spcAft>
                <a:spcPts val="0"/>
              </a:spcAft>
              <a:buSzPts val="1200"/>
              <a:buAutoNum type="arabicPeriod"/>
            </a:pPr>
            <a:r>
              <a:rPr b="1" lang="en-US" sz="1200"/>
              <a:t>Identify disparities in model performance</a:t>
            </a:r>
            <a:r>
              <a:rPr lang="en-US" sz="1200"/>
              <a:t> </a:t>
            </a:r>
            <a:endParaRPr sz="1200"/>
          </a:p>
          <a:p>
            <a:pPr indent="-304800" lvl="1" marL="742950" rtl="0" algn="l">
              <a:spcBef>
                <a:spcPts val="0"/>
              </a:spcBef>
              <a:spcAft>
                <a:spcPts val="0"/>
              </a:spcAft>
              <a:buSzPts val="1200"/>
              <a:buAutoNum type="alphaLcPeriod"/>
            </a:pPr>
            <a:r>
              <a:rPr lang="en-US" sz="1200"/>
              <a:t>demographic</a:t>
            </a:r>
            <a:endParaRPr sz="1200"/>
          </a:p>
          <a:p>
            <a:pPr indent="-304800" lvl="1" marL="742950" rtl="0" algn="l">
              <a:spcBef>
                <a:spcPts val="0"/>
              </a:spcBef>
              <a:spcAft>
                <a:spcPts val="0"/>
              </a:spcAft>
              <a:buSzPts val="1200"/>
              <a:buAutoNum type="alphaLcPeriod"/>
            </a:pPr>
            <a:r>
              <a:rPr lang="en-US" sz="1200"/>
              <a:t>patient groups </a:t>
            </a:r>
            <a:endParaRPr sz="1200"/>
          </a:p>
        </p:txBody>
      </p:sp>
      <p:sp>
        <p:nvSpPr>
          <p:cNvPr id="587" name="Google Shape;587;g2afab0c40e6_1_37"/>
          <p:cNvSpPr/>
          <p:nvPr/>
        </p:nvSpPr>
        <p:spPr>
          <a:xfrm>
            <a:off x="3694850" y="1692675"/>
            <a:ext cx="2883300" cy="249000"/>
          </a:xfrm>
          <a:prstGeom prst="rect">
            <a:avLst/>
          </a:prstGeom>
          <a:solidFill>
            <a:srgbClr val="CC412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solidFill>
                  <a:srgbClr val="FFFFFF"/>
                </a:solidFill>
              </a:rPr>
              <a:t>Stage 2</a:t>
            </a:r>
            <a:endParaRPr b="1" sz="1000">
              <a:solidFill>
                <a:srgbClr val="FFFFFF"/>
              </a:solidFill>
            </a:endParaRPr>
          </a:p>
        </p:txBody>
      </p:sp>
      <p:sp>
        <p:nvSpPr>
          <p:cNvPr id="588" name="Google Shape;588;g2afab0c40e6_1_37"/>
          <p:cNvSpPr/>
          <p:nvPr/>
        </p:nvSpPr>
        <p:spPr>
          <a:xfrm>
            <a:off x="3251398" y="3870319"/>
            <a:ext cx="1787100" cy="123000"/>
          </a:xfrm>
          <a:prstGeom prst="rect">
            <a:avLst/>
          </a:prstGeom>
          <a:solidFill>
            <a:srgbClr val="FFE5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589" name="Google Shape;589;g2afab0c40e6_1_37"/>
          <p:cNvSpPr/>
          <p:nvPr/>
        </p:nvSpPr>
        <p:spPr>
          <a:xfrm>
            <a:off x="7846575" y="1246628"/>
            <a:ext cx="4137000" cy="291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2400"/>
              <a:buFont typeface="Arial"/>
              <a:buNone/>
            </a:pPr>
            <a:r>
              <a:rPr b="1" lang="en-US" sz="1600">
                <a:solidFill>
                  <a:srgbClr val="980000"/>
                </a:solidFill>
                <a:latin typeface="Helvetica Neue"/>
                <a:ea typeface="Helvetica Neue"/>
                <a:cs typeface="Helvetica Neue"/>
                <a:sym typeface="Helvetica Neue"/>
              </a:rPr>
              <a:t>Remaining Modeling Plan</a:t>
            </a:r>
            <a:endParaRPr b="1" sz="1600">
              <a:solidFill>
                <a:srgbClr val="980000"/>
              </a:solidFill>
              <a:latin typeface="Helvetica Neue"/>
              <a:ea typeface="Helvetica Neue"/>
              <a:cs typeface="Helvetica Neue"/>
              <a:sym typeface="Helvetica Neue"/>
            </a:endParaRPr>
          </a:p>
        </p:txBody>
      </p:sp>
      <p:cxnSp>
        <p:nvCxnSpPr>
          <p:cNvPr id="590" name="Google Shape;590;g2afab0c40e6_1_37"/>
          <p:cNvCxnSpPr/>
          <p:nvPr/>
        </p:nvCxnSpPr>
        <p:spPr>
          <a:xfrm>
            <a:off x="7846575" y="1555884"/>
            <a:ext cx="4137000" cy="0"/>
          </a:xfrm>
          <a:prstGeom prst="straightConnector1">
            <a:avLst/>
          </a:prstGeom>
          <a:noFill/>
          <a:ln cap="flat" cmpd="sng" w="28575">
            <a:solidFill>
              <a:srgbClr val="EFEFEF"/>
            </a:solidFill>
            <a:prstDash val="solid"/>
            <a:round/>
            <a:headEnd len="med" w="med" type="none"/>
            <a:tailEnd len="med" w="med" type="none"/>
          </a:ln>
        </p:spPr>
      </p:cxnSp>
      <p:sp>
        <p:nvSpPr>
          <p:cNvPr id="585" name="Google Shape;585;g2afab0c40e6_1_37"/>
          <p:cNvSpPr/>
          <p:nvPr/>
        </p:nvSpPr>
        <p:spPr>
          <a:xfrm>
            <a:off x="7872625" y="3562500"/>
            <a:ext cx="4156800" cy="2799300"/>
          </a:xfrm>
          <a:prstGeom prst="rect">
            <a:avLst/>
          </a:prstGeom>
          <a:solidFill>
            <a:srgbClr val="F3F3F3"/>
          </a:solidFill>
          <a:ln>
            <a:noFill/>
          </a:ln>
        </p:spPr>
        <p:txBody>
          <a:bodyPr anchorCtr="0" anchor="ctr" bIns="91425" lIns="91425" spcFirstLastPara="1" rIns="91425" wrap="square" tIns="91425">
            <a:noAutofit/>
          </a:bodyPr>
          <a:lstStyle/>
          <a:p>
            <a:pPr indent="-190500" lvl="0" marL="285750" marR="0" rtl="0" algn="l">
              <a:lnSpc>
                <a:spcPct val="100000"/>
              </a:lnSpc>
              <a:spcBef>
                <a:spcPts val="0"/>
              </a:spcBef>
              <a:spcAft>
                <a:spcPts val="0"/>
              </a:spcAft>
              <a:buSzPts val="1200"/>
              <a:buAutoNum type="arabicPeriod"/>
            </a:pPr>
            <a:r>
              <a:rPr b="1" lang="en-US" sz="1200"/>
              <a:t>Data Pipeline &amp; System Integration</a:t>
            </a:r>
            <a:endParaRPr b="1" sz="1200"/>
          </a:p>
          <a:p>
            <a:pPr indent="-304800" lvl="1" marL="742950" marR="0" rtl="0" algn="l">
              <a:lnSpc>
                <a:spcPct val="100000"/>
              </a:lnSpc>
              <a:spcBef>
                <a:spcPts val="0"/>
              </a:spcBef>
              <a:spcAft>
                <a:spcPts val="0"/>
              </a:spcAft>
              <a:buSzPts val="1200"/>
              <a:buAutoNum type="alphaLcPeriod"/>
            </a:pPr>
            <a:r>
              <a:rPr lang="en-US" sz="1200"/>
              <a:t>Automate data ingestion from hospital systems (e.g. Epic, Cerner)</a:t>
            </a:r>
            <a:endParaRPr sz="1200"/>
          </a:p>
          <a:p>
            <a:pPr indent="-190500" lvl="0" marL="285750" marR="0" rtl="0" algn="l">
              <a:lnSpc>
                <a:spcPct val="100000"/>
              </a:lnSpc>
              <a:spcBef>
                <a:spcPts val="0"/>
              </a:spcBef>
              <a:spcAft>
                <a:spcPts val="0"/>
              </a:spcAft>
              <a:buSzPts val="1200"/>
              <a:buAutoNum type="arabicPeriod"/>
            </a:pPr>
            <a:r>
              <a:rPr b="1" lang="en-US" sz="1200"/>
              <a:t>Model Deployment</a:t>
            </a:r>
            <a:endParaRPr b="1" sz="1200"/>
          </a:p>
          <a:p>
            <a:pPr indent="-304800" lvl="1" marL="742950" marR="0" rtl="0" algn="l">
              <a:lnSpc>
                <a:spcPct val="100000"/>
              </a:lnSpc>
              <a:spcBef>
                <a:spcPts val="0"/>
              </a:spcBef>
              <a:spcAft>
                <a:spcPts val="0"/>
              </a:spcAft>
              <a:buSzPts val="1200"/>
              <a:buAutoNum type="alphaLcPeriod"/>
            </a:pPr>
            <a:r>
              <a:rPr lang="en-US" sz="1200"/>
              <a:t>Develop and implement a real-time prediction API to assess patient risk near discharge, including explainable outputs from the production model </a:t>
            </a:r>
            <a:endParaRPr sz="1200"/>
          </a:p>
          <a:p>
            <a:pPr indent="-190500" lvl="0" marL="285750" marR="0" rtl="0" algn="l">
              <a:lnSpc>
                <a:spcPct val="100000"/>
              </a:lnSpc>
              <a:spcBef>
                <a:spcPts val="0"/>
              </a:spcBef>
              <a:spcAft>
                <a:spcPts val="0"/>
              </a:spcAft>
              <a:buSzPts val="1200"/>
              <a:buAutoNum type="arabicPeriod"/>
            </a:pPr>
            <a:r>
              <a:rPr b="1" lang="en-US" sz="1200"/>
              <a:t>Clinical Workflow Integration</a:t>
            </a:r>
            <a:endParaRPr b="1" sz="1200"/>
          </a:p>
          <a:p>
            <a:pPr indent="-304800" lvl="1" marL="742950" marR="0" rtl="0" algn="l">
              <a:lnSpc>
                <a:spcPct val="100000"/>
              </a:lnSpc>
              <a:spcBef>
                <a:spcPts val="0"/>
              </a:spcBef>
              <a:spcAft>
                <a:spcPts val="0"/>
              </a:spcAft>
              <a:buSzPts val="1200"/>
              <a:buAutoNum type="alphaLcPeriod"/>
            </a:pPr>
            <a:r>
              <a:rPr lang="en-US" sz="1200"/>
              <a:t>Embed predictions into discharge planning systems, working as an aid for healthcare professionals to evaluate discharge plans</a:t>
            </a:r>
            <a:endParaRPr sz="1200"/>
          </a:p>
          <a:p>
            <a:pPr indent="-190500" lvl="0" marL="285750" marR="0" rtl="0" algn="l">
              <a:lnSpc>
                <a:spcPct val="100000"/>
              </a:lnSpc>
              <a:spcBef>
                <a:spcPts val="0"/>
              </a:spcBef>
              <a:spcAft>
                <a:spcPts val="0"/>
              </a:spcAft>
              <a:buSzPts val="1200"/>
              <a:buAutoNum type="arabicPeriod"/>
            </a:pPr>
            <a:r>
              <a:rPr b="1" lang="en-US" sz="1200"/>
              <a:t>Monitoring &amp; Continuous Improvement</a:t>
            </a:r>
            <a:r>
              <a:rPr lang="en-US" sz="1200"/>
              <a:t> </a:t>
            </a:r>
            <a:endParaRPr sz="1200"/>
          </a:p>
          <a:p>
            <a:pPr indent="-304800" lvl="1" marL="742950" marR="0" rtl="0" algn="l">
              <a:lnSpc>
                <a:spcPct val="100000"/>
              </a:lnSpc>
              <a:spcBef>
                <a:spcPts val="0"/>
              </a:spcBef>
              <a:spcAft>
                <a:spcPts val="0"/>
              </a:spcAft>
              <a:buSzPts val="1200"/>
              <a:buAutoNum type="alphaLcPeriod"/>
            </a:pPr>
            <a:r>
              <a:rPr lang="en-US" sz="1200"/>
              <a:t>Monitor model drift and performance and evaluate against cost-benefit framework</a:t>
            </a:r>
            <a:endParaRPr sz="1200"/>
          </a:p>
        </p:txBody>
      </p:sp>
      <p:sp>
        <p:nvSpPr>
          <p:cNvPr id="591" name="Google Shape;591;g2afab0c40e6_1_37"/>
          <p:cNvSpPr/>
          <p:nvPr/>
        </p:nvSpPr>
        <p:spPr>
          <a:xfrm>
            <a:off x="7872625" y="3179476"/>
            <a:ext cx="4137000" cy="291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2400"/>
              <a:buFont typeface="Arial"/>
              <a:buNone/>
            </a:pPr>
            <a:r>
              <a:rPr b="1" lang="en-US" sz="1600">
                <a:solidFill>
                  <a:srgbClr val="980000"/>
                </a:solidFill>
                <a:latin typeface="Helvetica Neue"/>
                <a:ea typeface="Helvetica Neue"/>
                <a:cs typeface="Helvetica Neue"/>
                <a:sym typeface="Helvetica Neue"/>
              </a:rPr>
              <a:t>Implementation Plan</a:t>
            </a:r>
            <a:endParaRPr b="1" sz="1600">
              <a:solidFill>
                <a:srgbClr val="980000"/>
              </a:solidFill>
              <a:latin typeface="Helvetica Neue"/>
              <a:ea typeface="Helvetica Neue"/>
              <a:cs typeface="Helvetica Neue"/>
              <a:sym typeface="Helvetica Neue"/>
            </a:endParaRPr>
          </a:p>
        </p:txBody>
      </p:sp>
      <p:cxnSp>
        <p:nvCxnSpPr>
          <p:cNvPr id="592" name="Google Shape;592;g2afab0c40e6_1_37"/>
          <p:cNvCxnSpPr/>
          <p:nvPr/>
        </p:nvCxnSpPr>
        <p:spPr>
          <a:xfrm>
            <a:off x="7872625" y="3488731"/>
            <a:ext cx="4137000" cy="0"/>
          </a:xfrm>
          <a:prstGeom prst="straightConnector1">
            <a:avLst/>
          </a:prstGeom>
          <a:noFill/>
          <a:ln cap="flat" cmpd="sng" w="28575">
            <a:solidFill>
              <a:srgbClr val="EFEFEF"/>
            </a:solidFill>
            <a:prstDash val="solid"/>
            <a:round/>
            <a:headEnd len="med" w="med" type="none"/>
            <a:tailEnd len="med" w="med" type="none"/>
          </a:ln>
        </p:spPr>
      </p:cxnSp>
      <p:sp>
        <p:nvSpPr>
          <p:cNvPr id="593" name="Google Shape;593;g2afab0c40e6_1_37"/>
          <p:cNvSpPr/>
          <p:nvPr/>
        </p:nvSpPr>
        <p:spPr>
          <a:xfrm>
            <a:off x="292325" y="1246628"/>
            <a:ext cx="7413000" cy="291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2400"/>
              <a:buFont typeface="Arial"/>
              <a:buNone/>
            </a:pPr>
            <a:r>
              <a:rPr b="1" lang="en-US" sz="1600">
                <a:solidFill>
                  <a:srgbClr val="980000"/>
                </a:solidFill>
                <a:latin typeface="Helvetica Neue"/>
                <a:ea typeface="Helvetica Neue"/>
                <a:cs typeface="Helvetica Neue"/>
                <a:sym typeface="Helvetica Neue"/>
              </a:rPr>
              <a:t>Implementation Timeline</a:t>
            </a:r>
            <a:endParaRPr b="1" sz="1600">
              <a:solidFill>
                <a:srgbClr val="980000"/>
              </a:solidFill>
              <a:latin typeface="Helvetica Neue"/>
              <a:ea typeface="Helvetica Neue"/>
              <a:cs typeface="Helvetica Neue"/>
              <a:sym typeface="Helvetica Neue"/>
            </a:endParaRPr>
          </a:p>
        </p:txBody>
      </p:sp>
      <p:cxnSp>
        <p:nvCxnSpPr>
          <p:cNvPr id="594" name="Google Shape;594;g2afab0c40e6_1_37"/>
          <p:cNvCxnSpPr/>
          <p:nvPr/>
        </p:nvCxnSpPr>
        <p:spPr>
          <a:xfrm>
            <a:off x="292325" y="1555884"/>
            <a:ext cx="7413000" cy="0"/>
          </a:xfrm>
          <a:prstGeom prst="straightConnector1">
            <a:avLst/>
          </a:prstGeom>
          <a:noFill/>
          <a:ln cap="flat" cmpd="sng" w="28575">
            <a:solidFill>
              <a:srgbClr val="EFEFEF"/>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g3331664d9d8_0_36"/>
          <p:cNvSpPr txBox="1"/>
          <p:nvPr>
            <p:ph type="title"/>
          </p:nvPr>
        </p:nvSpPr>
        <p:spPr>
          <a:xfrm>
            <a:off x="838188" y="3"/>
            <a:ext cx="10515600" cy="13257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sz="3100"/>
              <a:t> Additional Modeling Considerations</a:t>
            </a:r>
            <a:endParaRPr sz="3100"/>
          </a:p>
        </p:txBody>
      </p:sp>
      <p:sp>
        <p:nvSpPr>
          <p:cNvPr id="600" name="Google Shape;600;g3331664d9d8_0_36"/>
          <p:cNvSpPr txBox="1"/>
          <p:nvPr>
            <p:ph idx="12" type="sldNum"/>
          </p:nvPr>
        </p:nvSpPr>
        <p:spPr>
          <a:xfrm>
            <a:off x="8610601" y="6459132"/>
            <a:ext cx="34323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en-US"/>
              <a:t>‹#›</a:t>
            </a:fld>
            <a:endParaRPr/>
          </a:p>
        </p:txBody>
      </p:sp>
      <p:graphicFrame>
        <p:nvGraphicFramePr>
          <p:cNvPr id="601" name="Google Shape;601;g3331664d9d8_0_36"/>
          <p:cNvGraphicFramePr/>
          <p:nvPr/>
        </p:nvGraphicFramePr>
        <p:xfrm>
          <a:off x="455800" y="1705250"/>
          <a:ext cx="3000000" cy="3000000"/>
        </p:xfrm>
        <a:graphic>
          <a:graphicData uri="http://schemas.openxmlformats.org/drawingml/2006/table">
            <a:tbl>
              <a:tblPr>
                <a:noFill/>
                <a:tableStyleId>{6F36B0A0-8AF3-486A-A779-009A98428F98}</a:tableStyleId>
              </a:tblPr>
              <a:tblGrid>
                <a:gridCol w="5772700"/>
                <a:gridCol w="5772700"/>
              </a:tblGrid>
              <a:tr h="463125">
                <a:tc>
                  <a:txBody>
                    <a:bodyPr/>
                    <a:lstStyle/>
                    <a:p>
                      <a:pPr indent="0" lvl="0" marL="0" marR="0" rtl="0" algn="l">
                        <a:lnSpc>
                          <a:spcPct val="100000"/>
                        </a:lnSpc>
                        <a:spcBef>
                          <a:spcPts val="0"/>
                        </a:spcBef>
                        <a:spcAft>
                          <a:spcPts val="0"/>
                        </a:spcAft>
                        <a:buNone/>
                      </a:pPr>
                      <a:r>
                        <a:rPr b="1" lang="en-US" sz="1600">
                          <a:solidFill>
                            <a:schemeClr val="lt1"/>
                          </a:solidFill>
                          <a:latin typeface="Helvetica Neue"/>
                          <a:ea typeface="Helvetica Neue"/>
                          <a:cs typeface="Helvetica Neue"/>
                          <a:sym typeface="Helvetica Neue"/>
                        </a:rPr>
                        <a:t>Limitations</a:t>
                      </a:r>
                      <a:endParaRPr b="1" sz="1600">
                        <a:solidFill>
                          <a:schemeClr val="lt1"/>
                        </a:solidFill>
                        <a:latin typeface="Helvetica Neue"/>
                        <a:ea typeface="Helvetica Neue"/>
                        <a:cs typeface="Helvetica Neue"/>
                        <a:sym typeface="Helvetica Neue"/>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None/>
                      </a:pPr>
                      <a:r>
                        <a:rPr b="1" lang="en-US" sz="1600">
                          <a:solidFill>
                            <a:schemeClr val="lt1"/>
                          </a:solidFill>
                          <a:latin typeface="Helvetica Neue"/>
                          <a:ea typeface="Helvetica Neue"/>
                          <a:cs typeface="Helvetica Neue"/>
                          <a:sym typeface="Helvetica Neue"/>
                        </a:rPr>
                        <a:t>Recommendations</a:t>
                      </a:r>
                      <a:endParaRPr b="1" sz="1600">
                        <a:solidFill>
                          <a:schemeClr val="lt1"/>
                        </a:solidFill>
                        <a:latin typeface="Helvetica Neue"/>
                        <a:ea typeface="Helvetica Neue"/>
                        <a:cs typeface="Helvetica Neue"/>
                        <a:sym typeface="Helvetica Neue"/>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chemeClr val="accent1"/>
                    </a:solidFill>
                  </a:tcPr>
                </a:tc>
              </a:tr>
              <a:tr h="693000">
                <a:tc>
                  <a:txBody>
                    <a:bodyPr/>
                    <a:lstStyle/>
                    <a:p>
                      <a:pPr indent="0" lvl="0" marL="0" rtl="0" algn="l">
                        <a:lnSpc>
                          <a:spcPct val="115000"/>
                        </a:lnSpc>
                        <a:spcBef>
                          <a:spcPts val="0"/>
                        </a:spcBef>
                        <a:spcAft>
                          <a:spcPts val="0"/>
                        </a:spcAft>
                        <a:buNone/>
                      </a:pPr>
                      <a:r>
                        <a:rPr lang="en-US">
                          <a:solidFill>
                            <a:schemeClr val="dk1"/>
                          </a:solidFill>
                          <a:latin typeface="Helvetica Neue"/>
                          <a:ea typeface="Helvetica Neue"/>
                          <a:cs typeface="Helvetica Neue"/>
                          <a:sym typeface="Helvetica Neue"/>
                        </a:rPr>
                        <a:t>Black-box models hinder interpretability in high-dimensional data.</a:t>
                      </a:r>
                      <a:endParaRPr>
                        <a:latin typeface="Helvetica Neue"/>
                        <a:ea typeface="Helvetica Neue"/>
                        <a:cs typeface="Helvetica Neue"/>
                        <a:sym typeface="Helvetica Neue"/>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latin typeface="Helvetica Neue"/>
                          <a:ea typeface="Helvetica Neue"/>
                          <a:cs typeface="Helvetica Neue"/>
                          <a:sym typeface="Helvetica Neue"/>
                        </a:rPr>
                        <a:t>Use advanced visualization techniques (e.g., parallel coordinates, Andrews curves).</a:t>
                      </a:r>
                      <a:endParaRPr>
                        <a:latin typeface="Helvetica Neue"/>
                        <a:ea typeface="Helvetica Neue"/>
                        <a:cs typeface="Helvetica Neue"/>
                        <a:sym typeface="Helvetica Neue"/>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r>
              <a:tr h="693000">
                <a:tc>
                  <a:txBody>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latin typeface="Helvetica Neue"/>
                          <a:ea typeface="Helvetica Neue"/>
                          <a:cs typeface="Helvetica Neue"/>
                          <a:sym typeface="Helvetica Neue"/>
                        </a:rPr>
                        <a:t>Inconsistent feature importance across algorithms creates ambiguity.</a:t>
                      </a:r>
                      <a:endParaRPr>
                        <a:solidFill>
                          <a:schemeClr val="dk1"/>
                        </a:solidFill>
                        <a:latin typeface="Helvetica Neue"/>
                        <a:ea typeface="Helvetica Neue"/>
                        <a:cs typeface="Helvetica Neue"/>
                        <a:sym typeface="Helvetica Neue"/>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latin typeface="Helvetica Neue"/>
                          <a:ea typeface="Helvetica Neue"/>
                          <a:cs typeface="Helvetica Neue"/>
                          <a:sym typeface="Helvetica Neue"/>
                        </a:rPr>
                        <a:t>Develop complementary rule-based models alongside black-box methods.</a:t>
                      </a:r>
                      <a:endParaRPr>
                        <a:solidFill>
                          <a:schemeClr val="dk1"/>
                        </a:solidFill>
                        <a:latin typeface="Helvetica Neue"/>
                        <a:ea typeface="Helvetica Neue"/>
                        <a:cs typeface="Helvetica Neue"/>
                        <a:sym typeface="Helvetica Neue"/>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chemeClr val="lt1"/>
                    </a:solidFill>
                  </a:tcPr>
                </a:tc>
              </a:tr>
              <a:tr h="693000">
                <a:tc>
                  <a:txBody>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latin typeface="Helvetica Neue"/>
                          <a:ea typeface="Helvetica Neue"/>
                          <a:cs typeface="Helvetica Neue"/>
                          <a:sym typeface="Helvetica Neue"/>
                        </a:rPr>
                        <a:t>Using global class weights may ignore intra-group imbalance (e.g., across age groups, gender).</a:t>
                      </a:r>
                      <a:endParaRPr>
                        <a:solidFill>
                          <a:schemeClr val="dk1"/>
                        </a:solidFill>
                        <a:latin typeface="Helvetica Neue"/>
                        <a:ea typeface="Helvetica Neue"/>
                        <a:cs typeface="Helvetica Neue"/>
                        <a:sym typeface="Helvetica Neue"/>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latin typeface="Helvetica Neue"/>
                          <a:ea typeface="Helvetica Neue"/>
                          <a:cs typeface="Helvetica Neue"/>
                          <a:sym typeface="Helvetica Neue"/>
                        </a:rPr>
                        <a:t>Apply feature-aware class weighting based on important categorical variables.</a:t>
                      </a:r>
                      <a:endParaRPr>
                        <a:solidFill>
                          <a:schemeClr val="dk1"/>
                        </a:solidFill>
                        <a:latin typeface="Helvetica Neue"/>
                        <a:ea typeface="Helvetica Neue"/>
                        <a:cs typeface="Helvetica Neue"/>
                        <a:sym typeface="Helvetica Neue"/>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r>
              <a:tr h="693000">
                <a:tc>
                  <a:txBody>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latin typeface="Helvetica Neue"/>
                          <a:ea typeface="Helvetica Neue"/>
                          <a:cs typeface="Helvetica Neue"/>
                          <a:sym typeface="Helvetica Neue"/>
                        </a:rPr>
                        <a:t>Naive imputation may not capture domain-specific nuances.</a:t>
                      </a:r>
                      <a:endParaRPr>
                        <a:solidFill>
                          <a:schemeClr val="dk1"/>
                        </a:solidFill>
                        <a:latin typeface="Helvetica Neue"/>
                        <a:ea typeface="Helvetica Neue"/>
                        <a:cs typeface="Helvetica Neue"/>
                        <a:sym typeface="Helvetica Neue"/>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latin typeface="Helvetica Neue"/>
                          <a:ea typeface="Helvetica Neue"/>
                          <a:cs typeface="Helvetica Neue"/>
                          <a:sym typeface="Helvetica Neue"/>
                        </a:rPr>
                        <a:t>Apply Bayesian imputation with domain-inspired priors.</a:t>
                      </a:r>
                      <a:endParaRPr>
                        <a:solidFill>
                          <a:schemeClr val="dk1"/>
                        </a:solidFill>
                        <a:latin typeface="Helvetica Neue"/>
                        <a:ea typeface="Helvetica Neue"/>
                        <a:cs typeface="Helvetica Neue"/>
                        <a:sym typeface="Helvetica Neue"/>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chemeClr val="lt1"/>
                    </a:solidFill>
                  </a:tcPr>
                </a:tc>
              </a:tr>
              <a:tr h="693000">
                <a:tc>
                  <a:txBody>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latin typeface="Helvetica Neue"/>
                          <a:ea typeface="Helvetica Neue"/>
                          <a:cs typeface="Helvetica Neue"/>
                          <a:sym typeface="Helvetica Neue"/>
                        </a:rPr>
                        <a:t>Raw probability outputs may be misinterpreted due to over-/under-confidence issues.</a:t>
                      </a:r>
                      <a:endParaRPr>
                        <a:solidFill>
                          <a:schemeClr val="dk1"/>
                        </a:solidFill>
                        <a:latin typeface="Helvetica Neue"/>
                        <a:ea typeface="Helvetica Neue"/>
                        <a:cs typeface="Helvetica Neue"/>
                        <a:sym typeface="Helvetica Neue"/>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latin typeface="Helvetica Neue"/>
                          <a:ea typeface="Helvetica Neue"/>
                          <a:cs typeface="Helvetica Neue"/>
                          <a:sym typeface="Helvetica Neue"/>
                        </a:rPr>
                        <a:t>Integrate recalibration (e.g., isotonic regression) and explanation tools (e.g., SHAP).</a:t>
                      </a:r>
                      <a:endParaRPr>
                        <a:solidFill>
                          <a:schemeClr val="dk1"/>
                        </a:solidFill>
                        <a:latin typeface="Helvetica Neue"/>
                        <a:ea typeface="Helvetica Neue"/>
                        <a:cs typeface="Helvetica Neue"/>
                        <a:sym typeface="Helvetica Neue"/>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g33545690245_1_43"/>
          <p:cNvSpPr txBox="1"/>
          <p:nvPr>
            <p:ph idx="1" type="body"/>
          </p:nvPr>
        </p:nvSpPr>
        <p:spPr>
          <a:xfrm>
            <a:off x="831851" y="4968566"/>
            <a:ext cx="10515600" cy="925500"/>
          </a:xfrm>
          <a:prstGeom prst="rect">
            <a:avLst/>
          </a:prstGeom>
          <a:noFill/>
          <a:ln>
            <a:noFill/>
          </a:ln>
        </p:spPr>
        <p:txBody>
          <a:bodyPr anchorCtr="0" anchor="t" bIns="45700" lIns="0" spcFirstLastPara="1" rIns="0" wrap="square" tIns="45700">
            <a:normAutofit/>
          </a:bodyPr>
          <a:lstStyle/>
          <a:p>
            <a:pPr indent="0" lvl="0" marL="0" rtl="0" algn="l">
              <a:lnSpc>
                <a:spcPct val="90000"/>
              </a:lnSpc>
              <a:spcBef>
                <a:spcPts val="1000"/>
              </a:spcBef>
              <a:spcAft>
                <a:spcPts val="0"/>
              </a:spcAft>
              <a:buSzPts val="1800"/>
              <a:buNone/>
            </a:pPr>
            <a:r>
              <a:t/>
            </a:r>
            <a:endParaRPr/>
          </a:p>
        </p:txBody>
      </p:sp>
      <p:sp>
        <p:nvSpPr>
          <p:cNvPr id="607" name="Google Shape;607;g33545690245_1_43"/>
          <p:cNvSpPr txBox="1"/>
          <p:nvPr>
            <p:ph type="title"/>
          </p:nvPr>
        </p:nvSpPr>
        <p:spPr>
          <a:xfrm>
            <a:off x="831851" y="2359716"/>
            <a:ext cx="10515600" cy="25818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SzPts val="4000"/>
              <a:buNone/>
            </a:pPr>
            <a:r>
              <a:rPr lang="en-US"/>
              <a:t>Thank you</a:t>
            </a:r>
            <a:endParaRPr/>
          </a:p>
        </p:txBody>
      </p:sp>
      <p:sp>
        <p:nvSpPr>
          <p:cNvPr id="608" name="Google Shape;608;g33545690245_1_43"/>
          <p:cNvSpPr txBox="1"/>
          <p:nvPr>
            <p:ph idx="12" type="sldNum"/>
          </p:nvPr>
        </p:nvSpPr>
        <p:spPr>
          <a:xfrm>
            <a:off x="8610601" y="6459132"/>
            <a:ext cx="34323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g33343926b1e_2_262"/>
          <p:cNvSpPr txBox="1"/>
          <p:nvPr>
            <p:ph type="title"/>
          </p:nvPr>
        </p:nvSpPr>
        <p:spPr>
          <a:xfrm>
            <a:off x="831851" y="2359716"/>
            <a:ext cx="10515600" cy="25818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SzPts val="4000"/>
              <a:buNone/>
            </a:pPr>
            <a:r>
              <a:rPr lang="en-US"/>
              <a:t>Appendix</a:t>
            </a:r>
            <a:endParaRPr/>
          </a:p>
        </p:txBody>
      </p:sp>
      <p:sp>
        <p:nvSpPr>
          <p:cNvPr id="614" name="Google Shape;614;g33343926b1e_2_262"/>
          <p:cNvSpPr txBox="1"/>
          <p:nvPr>
            <p:ph idx="1" type="body"/>
          </p:nvPr>
        </p:nvSpPr>
        <p:spPr>
          <a:xfrm>
            <a:off x="831851" y="4968566"/>
            <a:ext cx="10515600" cy="925500"/>
          </a:xfrm>
          <a:prstGeom prst="rect">
            <a:avLst/>
          </a:prstGeom>
          <a:noFill/>
          <a:ln>
            <a:noFill/>
          </a:ln>
        </p:spPr>
        <p:txBody>
          <a:bodyPr anchorCtr="0" anchor="t" bIns="45700" lIns="0" spcFirstLastPara="1" rIns="0" wrap="square" tIns="45700">
            <a:normAutofit/>
          </a:bodyPr>
          <a:lstStyle/>
          <a:p>
            <a:pPr indent="0" lvl="0" marL="0" rtl="0" algn="l">
              <a:lnSpc>
                <a:spcPct val="90000"/>
              </a:lnSpc>
              <a:spcBef>
                <a:spcPts val="1000"/>
              </a:spcBef>
              <a:spcAft>
                <a:spcPts val="0"/>
              </a:spcAft>
              <a:buSzPts val="1800"/>
              <a:buNone/>
            </a:pPr>
            <a:r>
              <a:t/>
            </a:r>
            <a:endParaRPr/>
          </a:p>
        </p:txBody>
      </p:sp>
      <p:sp>
        <p:nvSpPr>
          <p:cNvPr id="615" name="Google Shape;615;g33343926b1e_2_262"/>
          <p:cNvSpPr txBox="1"/>
          <p:nvPr>
            <p:ph idx="12" type="sldNum"/>
          </p:nvPr>
        </p:nvSpPr>
        <p:spPr>
          <a:xfrm>
            <a:off x="8610601" y="6459132"/>
            <a:ext cx="34323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9" name="Shape 619"/>
        <p:cNvGrpSpPr/>
        <p:nvPr/>
      </p:nvGrpSpPr>
      <p:grpSpPr>
        <a:xfrm>
          <a:off x="0" y="0"/>
          <a:ext cx="0" cy="0"/>
          <a:chOff x="0" y="0"/>
          <a:chExt cx="0" cy="0"/>
        </a:xfrm>
      </p:grpSpPr>
      <p:sp>
        <p:nvSpPr>
          <p:cNvPr id="620" name="Google Shape;620;g336ee538250_0_12"/>
          <p:cNvSpPr txBox="1"/>
          <p:nvPr>
            <p:ph type="title"/>
          </p:nvPr>
        </p:nvSpPr>
        <p:spPr>
          <a:xfrm>
            <a:off x="839788" y="3"/>
            <a:ext cx="10515600" cy="13257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SzPts val="3600"/>
              <a:buNone/>
            </a:pPr>
            <a:r>
              <a:rPr lang="en-US"/>
              <a:t>Data Overview – Quality &amp; Target Variable</a:t>
            </a:r>
            <a:endParaRPr/>
          </a:p>
        </p:txBody>
      </p:sp>
      <p:sp>
        <p:nvSpPr>
          <p:cNvPr id="621" name="Google Shape;621;g336ee538250_0_12"/>
          <p:cNvSpPr txBox="1"/>
          <p:nvPr>
            <p:ph idx="12" type="sldNum"/>
          </p:nvPr>
        </p:nvSpPr>
        <p:spPr>
          <a:xfrm>
            <a:off x="8610601" y="6459132"/>
            <a:ext cx="34323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US"/>
              <a:t>‹#›</a:t>
            </a:fld>
            <a:endParaRPr/>
          </a:p>
        </p:txBody>
      </p:sp>
      <p:sp>
        <p:nvSpPr>
          <p:cNvPr id="622" name="Google Shape;622;g336ee538250_0_12"/>
          <p:cNvSpPr txBox="1"/>
          <p:nvPr>
            <p:ph idx="2" type="body"/>
          </p:nvPr>
        </p:nvSpPr>
        <p:spPr>
          <a:xfrm>
            <a:off x="839800" y="1851525"/>
            <a:ext cx="5157900" cy="12201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1000"/>
              </a:spcBef>
              <a:spcAft>
                <a:spcPts val="0"/>
              </a:spcAft>
              <a:buSzPts val="2400"/>
              <a:buNone/>
            </a:pPr>
            <a:r>
              <a:t/>
            </a:r>
            <a:endParaRPr b="1" sz="1800">
              <a:solidFill>
                <a:schemeClr val="dk1"/>
              </a:solidFill>
            </a:endParaRPr>
          </a:p>
          <a:p>
            <a:pPr indent="-342900" lvl="0" marL="457200" rtl="0" algn="l">
              <a:lnSpc>
                <a:spcPct val="90000"/>
              </a:lnSpc>
              <a:spcBef>
                <a:spcPts val="1000"/>
              </a:spcBef>
              <a:spcAft>
                <a:spcPts val="0"/>
              </a:spcAft>
              <a:buClr>
                <a:schemeClr val="dk1"/>
              </a:buClr>
              <a:buSzPts val="1800"/>
              <a:buChar char="•"/>
            </a:pPr>
            <a:r>
              <a:rPr lang="en-US" sz="1800">
                <a:solidFill>
                  <a:schemeClr val="dk1"/>
                </a:solidFill>
              </a:rPr>
              <a:t>5 features with significant missing data</a:t>
            </a:r>
            <a:endParaRPr sz="1800">
              <a:solidFill>
                <a:schemeClr val="dk1"/>
              </a:solidFill>
            </a:endParaRPr>
          </a:p>
          <a:p>
            <a:pPr indent="-342900" lvl="0" marL="457200" rtl="0" algn="l">
              <a:lnSpc>
                <a:spcPct val="90000"/>
              </a:lnSpc>
              <a:spcBef>
                <a:spcPts val="0"/>
              </a:spcBef>
              <a:spcAft>
                <a:spcPts val="0"/>
              </a:spcAft>
              <a:buClr>
                <a:schemeClr val="dk1"/>
              </a:buClr>
              <a:buSzPts val="1800"/>
              <a:buChar char="•"/>
            </a:pPr>
            <a:r>
              <a:rPr lang="en-US" sz="1800">
                <a:solidFill>
                  <a:schemeClr val="dk1"/>
                </a:solidFill>
              </a:rPr>
              <a:t>Dropped rows with &lt;3% missing data</a:t>
            </a:r>
            <a:endParaRPr sz="1800">
              <a:solidFill>
                <a:schemeClr val="dk1"/>
              </a:solidFill>
            </a:endParaRPr>
          </a:p>
        </p:txBody>
      </p:sp>
      <p:sp>
        <p:nvSpPr>
          <p:cNvPr id="623" name="Google Shape;623;g336ee538250_0_12"/>
          <p:cNvSpPr txBox="1"/>
          <p:nvPr>
            <p:ph idx="2" type="body"/>
          </p:nvPr>
        </p:nvSpPr>
        <p:spPr>
          <a:xfrm>
            <a:off x="6434000" y="1851525"/>
            <a:ext cx="5157900" cy="12201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1000"/>
              </a:spcBef>
              <a:spcAft>
                <a:spcPts val="0"/>
              </a:spcAft>
              <a:buSzPts val="2400"/>
              <a:buNone/>
            </a:pPr>
            <a:r>
              <a:t/>
            </a:r>
            <a:endParaRPr sz="1800">
              <a:solidFill>
                <a:schemeClr val="dk1"/>
              </a:solidFill>
            </a:endParaRPr>
          </a:p>
          <a:p>
            <a:pPr indent="-342900" lvl="0" marL="457200" rtl="0" algn="l">
              <a:lnSpc>
                <a:spcPct val="90000"/>
              </a:lnSpc>
              <a:spcBef>
                <a:spcPts val="1000"/>
              </a:spcBef>
              <a:spcAft>
                <a:spcPts val="0"/>
              </a:spcAft>
              <a:buClr>
                <a:schemeClr val="dk1"/>
              </a:buClr>
              <a:buSzPts val="1800"/>
              <a:buChar char="•"/>
            </a:pPr>
            <a:r>
              <a:rPr lang="en-US" sz="1800">
                <a:solidFill>
                  <a:schemeClr val="dk1"/>
                </a:solidFill>
              </a:rPr>
              <a:t>~11% of patients with diabetes readmitted within 30 days, suggesting class </a:t>
            </a:r>
            <a:r>
              <a:rPr lang="en-US" sz="1800">
                <a:solidFill>
                  <a:schemeClr val="dk1"/>
                </a:solidFill>
              </a:rPr>
              <a:t>imbalance</a:t>
            </a:r>
            <a:r>
              <a:rPr lang="en-US" sz="1800">
                <a:solidFill>
                  <a:schemeClr val="dk1"/>
                </a:solidFill>
              </a:rPr>
              <a:t> </a:t>
            </a:r>
            <a:endParaRPr sz="1800">
              <a:solidFill>
                <a:schemeClr val="dk1"/>
              </a:solidFill>
            </a:endParaRPr>
          </a:p>
          <a:p>
            <a:pPr indent="0" lvl="0" marL="0" rtl="0" algn="l">
              <a:lnSpc>
                <a:spcPct val="90000"/>
              </a:lnSpc>
              <a:spcBef>
                <a:spcPts val="1000"/>
              </a:spcBef>
              <a:spcAft>
                <a:spcPts val="0"/>
              </a:spcAft>
              <a:buSzPts val="2400"/>
              <a:buNone/>
            </a:pPr>
            <a:r>
              <a:t/>
            </a:r>
            <a:endParaRPr sz="1800">
              <a:solidFill>
                <a:schemeClr val="dk1"/>
              </a:solidFill>
            </a:endParaRPr>
          </a:p>
        </p:txBody>
      </p:sp>
      <p:pic>
        <p:nvPicPr>
          <p:cNvPr id="624" name="Google Shape;624;g336ee538250_0_12"/>
          <p:cNvPicPr preferRelativeResize="0"/>
          <p:nvPr/>
        </p:nvPicPr>
        <p:blipFill rotWithShape="1">
          <a:blip r:embed="rId3">
            <a:alphaModFix/>
          </a:blip>
          <a:srcRect b="0" l="0" r="0" t="0"/>
          <a:stretch/>
        </p:blipFill>
        <p:spPr>
          <a:xfrm>
            <a:off x="6383013" y="3058500"/>
            <a:ext cx="4972375" cy="2872232"/>
          </a:xfrm>
          <a:prstGeom prst="rect">
            <a:avLst/>
          </a:prstGeom>
          <a:noFill/>
          <a:ln>
            <a:noFill/>
          </a:ln>
        </p:spPr>
      </p:pic>
      <p:pic>
        <p:nvPicPr>
          <p:cNvPr id="625" name="Google Shape;625;g336ee538250_0_12"/>
          <p:cNvPicPr preferRelativeResize="0"/>
          <p:nvPr/>
        </p:nvPicPr>
        <p:blipFill rotWithShape="1">
          <a:blip r:embed="rId4">
            <a:alphaModFix/>
          </a:blip>
          <a:srcRect b="0" l="0" r="0" t="0"/>
          <a:stretch/>
        </p:blipFill>
        <p:spPr>
          <a:xfrm>
            <a:off x="839800" y="3058500"/>
            <a:ext cx="4938962" cy="2872225"/>
          </a:xfrm>
          <a:prstGeom prst="rect">
            <a:avLst/>
          </a:prstGeom>
          <a:noFill/>
          <a:ln>
            <a:noFill/>
          </a:ln>
        </p:spPr>
      </p:pic>
      <p:sp>
        <p:nvSpPr>
          <p:cNvPr id="626" name="Google Shape;626;g336ee538250_0_12"/>
          <p:cNvSpPr/>
          <p:nvPr/>
        </p:nvSpPr>
        <p:spPr>
          <a:xfrm>
            <a:off x="801125" y="1639725"/>
            <a:ext cx="5016300" cy="453900"/>
          </a:xfrm>
          <a:prstGeom prst="rect">
            <a:avLst/>
          </a:prstGeom>
          <a:solidFill>
            <a:srgbClr val="F3F3F3"/>
          </a:solid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1000"/>
              </a:spcBef>
              <a:spcAft>
                <a:spcPts val="0"/>
              </a:spcAft>
              <a:buClr>
                <a:schemeClr val="dk1"/>
              </a:buClr>
              <a:buSzPts val="2400"/>
              <a:buFont typeface="Arial"/>
              <a:buNone/>
            </a:pPr>
            <a:r>
              <a:rPr b="1" lang="en-US" sz="1800">
                <a:solidFill>
                  <a:srgbClr val="980000"/>
                </a:solidFill>
                <a:latin typeface="Helvetica Neue"/>
                <a:ea typeface="Helvetica Neue"/>
                <a:cs typeface="Helvetica Neue"/>
                <a:sym typeface="Helvetica Neue"/>
              </a:rPr>
              <a:t>Addressing Data Quality </a:t>
            </a:r>
            <a:endParaRPr b="1" sz="1600">
              <a:solidFill>
                <a:srgbClr val="980000"/>
              </a:solidFill>
              <a:latin typeface="Helvetica Neue"/>
              <a:ea typeface="Helvetica Neue"/>
              <a:cs typeface="Helvetica Neue"/>
              <a:sym typeface="Helvetica Neue"/>
            </a:endParaRPr>
          </a:p>
        </p:txBody>
      </p:sp>
      <p:sp>
        <p:nvSpPr>
          <p:cNvPr id="627" name="Google Shape;627;g336ee538250_0_12"/>
          <p:cNvSpPr/>
          <p:nvPr/>
        </p:nvSpPr>
        <p:spPr>
          <a:xfrm>
            <a:off x="6339100" y="1639725"/>
            <a:ext cx="5016300" cy="453900"/>
          </a:xfrm>
          <a:prstGeom prst="rect">
            <a:avLst/>
          </a:prstGeom>
          <a:solidFill>
            <a:srgbClr val="F3F3F3"/>
          </a:solid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1000"/>
              </a:spcBef>
              <a:spcAft>
                <a:spcPts val="0"/>
              </a:spcAft>
              <a:buClr>
                <a:schemeClr val="dk1"/>
              </a:buClr>
              <a:buSzPts val="2400"/>
              <a:buFont typeface="Arial"/>
              <a:buNone/>
            </a:pPr>
            <a:r>
              <a:rPr b="1" lang="en-US" sz="1800">
                <a:solidFill>
                  <a:srgbClr val="980000"/>
                </a:solidFill>
                <a:latin typeface="Helvetica Neue"/>
                <a:ea typeface="Helvetica Neue"/>
                <a:cs typeface="Helvetica Neue"/>
                <a:sym typeface="Helvetica Neue"/>
              </a:rPr>
              <a:t>Target Variable </a:t>
            </a:r>
            <a:r>
              <a:rPr lang="en-US" sz="1800">
                <a:solidFill>
                  <a:srgbClr val="980000"/>
                </a:solidFill>
                <a:latin typeface="Helvetica Neue"/>
                <a:ea typeface="Helvetica Neue"/>
                <a:cs typeface="Helvetica Neue"/>
                <a:sym typeface="Helvetica Neue"/>
              </a:rPr>
              <a:t>Early Hospital Readmission</a:t>
            </a:r>
            <a:endParaRPr b="1" sz="1600">
              <a:solidFill>
                <a:srgbClr val="980000"/>
              </a:solidFill>
              <a:latin typeface="Helvetica Neue"/>
              <a:ea typeface="Helvetica Neue"/>
              <a:cs typeface="Helvetica Neue"/>
              <a:sym typeface="Helvetica Neue"/>
            </a:endParaRPr>
          </a:p>
        </p:txBody>
      </p:sp>
      <p:sp>
        <p:nvSpPr>
          <p:cNvPr id="628" name="Google Shape;628;g336ee538250_0_12"/>
          <p:cNvSpPr/>
          <p:nvPr/>
        </p:nvSpPr>
        <p:spPr>
          <a:xfrm>
            <a:off x="6361063" y="2093625"/>
            <a:ext cx="5016300" cy="4009500"/>
          </a:xfrm>
          <a:prstGeom prst="rect">
            <a:avLst/>
          </a:prstGeom>
          <a:noFill/>
          <a:ln cap="flat" cmpd="sng" w="19050">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b="1">
              <a:solidFill>
                <a:schemeClr val="dk1"/>
              </a:solidFill>
              <a:latin typeface="Helvetica Neue"/>
              <a:ea typeface="Helvetica Neue"/>
              <a:cs typeface="Helvetica Neue"/>
              <a:sym typeface="Helvetica Neue"/>
            </a:endParaRPr>
          </a:p>
        </p:txBody>
      </p:sp>
      <p:sp>
        <p:nvSpPr>
          <p:cNvPr id="629" name="Google Shape;629;g336ee538250_0_12"/>
          <p:cNvSpPr/>
          <p:nvPr/>
        </p:nvSpPr>
        <p:spPr>
          <a:xfrm>
            <a:off x="792675" y="2093625"/>
            <a:ext cx="5016300" cy="4009500"/>
          </a:xfrm>
          <a:prstGeom prst="rect">
            <a:avLst/>
          </a:prstGeom>
          <a:noFill/>
          <a:ln cap="flat" cmpd="sng" w="19050">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b="1">
              <a:solidFill>
                <a:schemeClr val="dk1"/>
              </a:solidFill>
              <a:latin typeface="Helvetica Neue"/>
              <a:ea typeface="Helvetica Neue"/>
              <a:cs typeface="Helvetica Neue"/>
              <a:sym typeface="Helvetica Neu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3" name="Shape 633"/>
        <p:cNvGrpSpPr/>
        <p:nvPr/>
      </p:nvGrpSpPr>
      <p:grpSpPr>
        <a:xfrm>
          <a:off x="0" y="0"/>
          <a:ext cx="0" cy="0"/>
          <a:chOff x="0" y="0"/>
          <a:chExt cx="0" cy="0"/>
        </a:xfrm>
      </p:grpSpPr>
      <p:sp>
        <p:nvSpPr>
          <p:cNvPr id="634" name="Google Shape;634;g2afab0c40e6_0_16"/>
          <p:cNvSpPr txBox="1"/>
          <p:nvPr>
            <p:ph type="title"/>
          </p:nvPr>
        </p:nvSpPr>
        <p:spPr>
          <a:xfrm>
            <a:off x="585988" y="3"/>
            <a:ext cx="10515600" cy="13257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a:t>Alternative</a:t>
            </a:r>
            <a:r>
              <a:rPr lang="en-US"/>
              <a:t> Method: LLM </a:t>
            </a:r>
            <a:r>
              <a:rPr lang="en-US"/>
              <a:t>Driven Readmission Predictions</a:t>
            </a:r>
            <a:endParaRPr/>
          </a:p>
        </p:txBody>
      </p:sp>
      <p:sp>
        <p:nvSpPr>
          <p:cNvPr id="635" name="Google Shape;635;g2afab0c40e6_0_16"/>
          <p:cNvSpPr txBox="1"/>
          <p:nvPr>
            <p:ph idx="12" type="sldNum"/>
          </p:nvPr>
        </p:nvSpPr>
        <p:spPr>
          <a:xfrm>
            <a:off x="8610601" y="6459132"/>
            <a:ext cx="34323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en-US"/>
              <a:t>‹#›</a:t>
            </a:fld>
            <a:endParaRPr/>
          </a:p>
        </p:txBody>
      </p:sp>
      <p:graphicFrame>
        <p:nvGraphicFramePr>
          <p:cNvPr id="636" name="Google Shape;636;g2afab0c40e6_0_16"/>
          <p:cNvGraphicFramePr/>
          <p:nvPr/>
        </p:nvGraphicFramePr>
        <p:xfrm>
          <a:off x="6641100" y="1325700"/>
          <a:ext cx="3000000" cy="3000000"/>
        </p:xfrm>
        <a:graphic>
          <a:graphicData uri="http://schemas.openxmlformats.org/drawingml/2006/table">
            <a:tbl>
              <a:tblPr>
                <a:noFill/>
                <a:tableStyleId>{6F36B0A0-8AF3-486A-A779-009A98428F98}</a:tableStyleId>
              </a:tblPr>
              <a:tblGrid>
                <a:gridCol w="1730775"/>
                <a:gridCol w="1730775"/>
                <a:gridCol w="1730775"/>
              </a:tblGrid>
              <a:tr h="314925">
                <a:tc gridSpan="3">
                  <a:txBody>
                    <a:bodyPr/>
                    <a:lstStyle/>
                    <a:p>
                      <a:pPr indent="0" lvl="0" marL="0" rtl="0" algn="l">
                        <a:spcBef>
                          <a:spcPts val="0"/>
                        </a:spcBef>
                        <a:spcAft>
                          <a:spcPts val="0"/>
                        </a:spcAft>
                        <a:buNone/>
                      </a:pPr>
                      <a:r>
                        <a:rPr lang="en-US" sz="1300">
                          <a:solidFill>
                            <a:schemeClr val="lt1"/>
                          </a:solidFill>
                          <a:latin typeface="Helvetica Neue"/>
                          <a:ea typeface="Helvetica Neue"/>
                          <a:cs typeface="Helvetica Neue"/>
                          <a:sym typeface="Helvetica Neue"/>
                        </a:rPr>
                        <a:t>Performance in predicting readmission patients</a:t>
                      </a:r>
                      <a:endParaRPr sz="1300">
                        <a:solidFill>
                          <a:schemeClr val="lt1"/>
                        </a:solidFill>
                        <a:latin typeface="Helvetica Neue"/>
                        <a:ea typeface="Helvetica Neue"/>
                        <a:cs typeface="Helvetica Neue"/>
                        <a:sym typeface="Helvetica Neue"/>
                      </a:endParaRPr>
                    </a:p>
                  </a:txBody>
                  <a:tcPr marT="91425" marB="91425" marR="91425" marL="91425">
                    <a:solidFill>
                      <a:srgbClr val="980000"/>
                    </a:solidFill>
                  </a:tcPr>
                </a:tc>
                <a:tc hMerge="1"/>
                <a:tc hMerge="1"/>
              </a:tr>
              <a:tr h="314925">
                <a:tc>
                  <a:txBody>
                    <a:bodyPr/>
                    <a:lstStyle/>
                    <a:p>
                      <a:pPr indent="0" lvl="0" marL="0" rtl="0" algn="l">
                        <a:spcBef>
                          <a:spcPts val="0"/>
                        </a:spcBef>
                        <a:spcAft>
                          <a:spcPts val="0"/>
                        </a:spcAft>
                        <a:buNone/>
                      </a:pPr>
                      <a:r>
                        <a:t/>
                      </a:r>
                      <a:endParaRPr sz="1300">
                        <a:solidFill>
                          <a:schemeClr val="dk1"/>
                        </a:solidFill>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lang="en-US" sz="1300">
                          <a:solidFill>
                            <a:schemeClr val="dk1"/>
                          </a:solidFill>
                          <a:latin typeface="Helvetica Neue"/>
                          <a:ea typeface="Helvetica Neue"/>
                          <a:cs typeface="Helvetica Neue"/>
                          <a:sym typeface="Helvetica Neue"/>
                        </a:rPr>
                        <a:t>Precision </a:t>
                      </a:r>
                      <a:endParaRPr sz="1300">
                        <a:solidFill>
                          <a:schemeClr val="dk1"/>
                        </a:solidFill>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lang="en-US" sz="1300">
                          <a:solidFill>
                            <a:schemeClr val="dk1"/>
                          </a:solidFill>
                          <a:latin typeface="Helvetica Neue"/>
                          <a:ea typeface="Helvetica Neue"/>
                          <a:cs typeface="Helvetica Neue"/>
                          <a:sym typeface="Helvetica Neue"/>
                        </a:rPr>
                        <a:t>Recall</a:t>
                      </a:r>
                      <a:endParaRPr sz="1300">
                        <a:solidFill>
                          <a:schemeClr val="dk1"/>
                        </a:solidFill>
                        <a:latin typeface="Helvetica Neue"/>
                        <a:ea typeface="Helvetica Neue"/>
                        <a:cs typeface="Helvetica Neue"/>
                        <a:sym typeface="Helvetica Neue"/>
                      </a:endParaRPr>
                    </a:p>
                  </a:txBody>
                  <a:tcPr marT="91425" marB="91425" marR="91425" marL="91425"/>
                </a:tc>
              </a:tr>
              <a:tr h="314925">
                <a:tc>
                  <a:txBody>
                    <a:bodyPr/>
                    <a:lstStyle/>
                    <a:p>
                      <a:pPr indent="0" lvl="0" marL="0" rtl="0" algn="l">
                        <a:spcBef>
                          <a:spcPts val="0"/>
                        </a:spcBef>
                        <a:spcAft>
                          <a:spcPts val="0"/>
                        </a:spcAft>
                        <a:buNone/>
                      </a:pPr>
                      <a:r>
                        <a:rPr lang="en-US" sz="1300">
                          <a:solidFill>
                            <a:schemeClr val="dk1"/>
                          </a:solidFill>
                          <a:latin typeface="Helvetica Neue"/>
                          <a:ea typeface="Helvetica Neue"/>
                          <a:cs typeface="Helvetica Neue"/>
                          <a:sym typeface="Helvetica Neue"/>
                        </a:rPr>
                        <a:t>No Early Readmission</a:t>
                      </a:r>
                      <a:endParaRPr sz="1300">
                        <a:solidFill>
                          <a:schemeClr val="dk1"/>
                        </a:solidFill>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lang="en-US" sz="1300">
                          <a:solidFill>
                            <a:schemeClr val="dk1"/>
                          </a:solidFill>
                          <a:latin typeface="Helvetica Neue"/>
                          <a:ea typeface="Helvetica Neue"/>
                          <a:cs typeface="Helvetica Neue"/>
                          <a:sym typeface="Helvetica Neue"/>
                        </a:rPr>
                        <a:t>0.91</a:t>
                      </a:r>
                      <a:endParaRPr sz="1300">
                        <a:solidFill>
                          <a:schemeClr val="dk1"/>
                        </a:solidFill>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lang="en-US" sz="1300">
                          <a:solidFill>
                            <a:schemeClr val="dk1"/>
                          </a:solidFill>
                          <a:latin typeface="Helvetica Neue"/>
                          <a:ea typeface="Helvetica Neue"/>
                          <a:cs typeface="Helvetica Neue"/>
                          <a:sym typeface="Helvetica Neue"/>
                        </a:rPr>
                        <a:t>0.28</a:t>
                      </a:r>
                      <a:endParaRPr sz="1300">
                        <a:solidFill>
                          <a:schemeClr val="dk1"/>
                        </a:solidFill>
                        <a:latin typeface="Helvetica Neue"/>
                        <a:ea typeface="Helvetica Neue"/>
                        <a:cs typeface="Helvetica Neue"/>
                        <a:sym typeface="Helvetica Neue"/>
                      </a:endParaRPr>
                    </a:p>
                  </a:txBody>
                  <a:tcPr marT="91425" marB="91425" marR="91425" marL="91425"/>
                </a:tc>
              </a:tr>
              <a:tr h="314925">
                <a:tc>
                  <a:txBody>
                    <a:bodyPr/>
                    <a:lstStyle/>
                    <a:p>
                      <a:pPr indent="0" lvl="0" marL="0" rtl="0" algn="l">
                        <a:spcBef>
                          <a:spcPts val="0"/>
                        </a:spcBef>
                        <a:spcAft>
                          <a:spcPts val="0"/>
                        </a:spcAft>
                        <a:buNone/>
                      </a:pPr>
                      <a:r>
                        <a:rPr lang="en-US" sz="1300">
                          <a:solidFill>
                            <a:schemeClr val="dk1"/>
                          </a:solidFill>
                          <a:latin typeface="Helvetica Neue"/>
                          <a:ea typeface="Helvetica Neue"/>
                          <a:cs typeface="Helvetica Neue"/>
                          <a:sym typeface="Helvetica Neue"/>
                        </a:rPr>
                        <a:t>Readmitted</a:t>
                      </a:r>
                      <a:endParaRPr sz="1300">
                        <a:solidFill>
                          <a:schemeClr val="dk1"/>
                        </a:solidFill>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lang="en-US" sz="1300">
                          <a:solidFill>
                            <a:schemeClr val="dk1"/>
                          </a:solidFill>
                          <a:latin typeface="Helvetica Neue"/>
                          <a:ea typeface="Helvetica Neue"/>
                          <a:cs typeface="Helvetica Neue"/>
                          <a:sym typeface="Helvetica Neue"/>
                        </a:rPr>
                        <a:t>0.09</a:t>
                      </a:r>
                      <a:endParaRPr sz="1300">
                        <a:solidFill>
                          <a:schemeClr val="dk1"/>
                        </a:solidFill>
                        <a:latin typeface="Helvetica Neue"/>
                        <a:ea typeface="Helvetica Neue"/>
                        <a:cs typeface="Helvetica Neue"/>
                        <a:sym typeface="Helvetica Neue"/>
                      </a:endParaRPr>
                    </a:p>
                  </a:txBody>
                  <a:tcPr marT="91425" marB="91425" marR="91425" marL="91425"/>
                </a:tc>
                <a:tc>
                  <a:txBody>
                    <a:bodyPr/>
                    <a:lstStyle/>
                    <a:p>
                      <a:pPr indent="0" lvl="0" marL="0" rtl="0" algn="l">
                        <a:spcBef>
                          <a:spcPts val="0"/>
                        </a:spcBef>
                        <a:spcAft>
                          <a:spcPts val="0"/>
                        </a:spcAft>
                        <a:buNone/>
                      </a:pPr>
                      <a:r>
                        <a:rPr lang="en-US" sz="1300">
                          <a:solidFill>
                            <a:schemeClr val="lt1"/>
                          </a:solidFill>
                          <a:latin typeface="Helvetica Neue"/>
                          <a:ea typeface="Helvetica Neue"/>
                          <a:cs typeface="Helvetica Neue"/>
                          <a:sym typeface="Helvetica Neue"/>
                        </a:rPr>
                        <a:t>0.71</a:t>
                      </a:r>
                      <a:endParaRPr sz="1300">
                        <a:solidFill>
                          <a:schemeClr val="lt1"/>
                        </a:solidFill>
                        <a:latin typeface="Helvetica Neue"/>
                        <a:ea typeface="Helvetica Neue"/>
                        <a:cs typeface="Helvetica Neue"/>
                        <a:sym typeface="Helvetica Neue"/>
                      </a:endParaRPr>
                    </a:p>
                  </a:txBody>
                  <a:tcPr marT="91425" marB="91425" marR="91425" marL="91425">
                    <a:solidFill>
                      <a:srgbClr val="980000"/>
                    </a:solidFill>
                  </a:tcPr>
                </a:tc>
              </a:tr>
            </a:tbl>
          </a:graphicData>
        </a:graphic>
      </p:graphicFrame>
      <p:sp>
        <p:nvSpPr>
          <p:cNvPr id="637" name="Google Shape;637;g2afab0c40e6_0_16"/>
          <p:cNvSpPr txBox="1"/>
          <p:nvPr>
            <p:ph idx="2" type="body"/>
          </p:nvPr>
        </p:nvSpPr>
        <p:spPr>
          <a:xfrm>
            <a:off x="908400" y="1469100"/>
            <a:ext cx="5732700" cy="4786200"/>
          </a:xfrm>
          <a:prstGeom prst="rect">
            <a:avLst/>
          </a:prstGeom>
        </p:spPr>
        <p:txBody>
          <a:bodyPr anchorCtr="0" anchor="t" bIns="45700" lIns="0" spcFirstLastPara="1" rIns="0"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sz="1900">
                <a:solidFill>
                  <a:schemeClr val="dk1"/>
                </a:solidFill>
              </a:rPr>
              <a:t>Why experiment with LLM driven approach?</a:t>
            </a:r>
            <a:endParaRPr b="1" sz="19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Traditional machine learning models suffer from class imbalance</a:t>
            </a:r>
            <a:endParaRPr sz="1800">
              <a:solidFill>
                <a:schemeClr val="dk1"/>
              </a:solidFill>
            </a:endParaRPr>
          </a:p>
          <a:p>
            <a:pPr indent="0" lvl="0" marL="0" rtl="0" algn="l">
              <a:lnSpc>
                <a:spcPct val="115000"/>
              </a:lnSpc>
              <a:spcBef>
                <a:spcPts val="0"/>
              </a:spcBef>
              <a:spcAft>
                <a:spcPts val="0"/>
              </a:spcAft>
              <a:buNone/>
            </a:pPr>
            <a:r>
              <a:rPr lang="en-US" sz="1800">
                <a:solidFill>
                  <a:schemeClr val="dk1"/>
                </a:solidFill>
              </a:rPr>
              <a:t>Using </a:t>
            </a:r>
            <a:r>
              <a:rPr lang="en-US" sz="1800" u="sng">
                <a:solidFill>
                  <a:schemeClr val="hlink"/>
                </a:solidFill>
                <a:hlinkClick r:id="rId3"/>
              </a:rPr>
              <a:t>llama3</a:t>
            </a:r>
            <a:r>
              <a:rPr lang="en-US" sz="1800">
                <a:solidFill>
                  <a:schemeClr val="dk1"/>
                </a:solidFill>
              </a:rPr>
              <a:t>, readmission predictions can be made</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Without feature selection, hyperparameter tuning</a:t>
            </a:r>
            <a:endParaRPr sz="1800">
              <a:solidFill>
                <a:schemeClr val="dk1"/>
              </a:solidFill>
            </a:endParaRPr>
          </a:p>
          <a:p>
            <a:pPr indent="0" lvl="0" marL="0" rtl="0" algn="l">
              <a:lnSpc>
                <a:spcPct val="115000"/>
              </a:lnSpc>
              <a:spcBef>
                <a:spcPts val="0"/>
              </a:spcBef>
              <a:spcAft>
                <a:spcPts val="0"/>
              </a:spcAft>
              <a:buNone/>
            </a:pPr>
            <a:r>
              <a:rPr b="1" lang="en-US" sz="1800">
                <a:solidFill>
                  <a:schemeClr val="dk1"/>
                </a:solidFill>
              </a:rPr>
              <a:t>However, coming with potential drawbacks:</a:t>
            </a:r>
            <a:endParaRPr b="1"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Higher computational requirements than traditional models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Potential data privacy concerns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Less interpretability</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Lacks direct probability calibration</a:t>
            </a:r>
            <a:endParaRPr sz="18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1" name="Shape 641"/>
        <p:cNvGrpSpPr/>
        <p:nvPr/>
      </p:nvGrpSpPr>
      <p:grpSpPr>
        <a:xfrm>
          <a:off x="0" y="0"/>
          <a:ext cx="0" cy="0"/>
          <a:chOff x="0" y="0"/>
          <a:chExt cx="0" cy="0"/>
        </a:xfrm>
      </p:grpSpPr>
      <p:sp>
        <p:nvSpPr>
          <p:cNvPr id="642" name="Google Shape;642;g3335690b4cd_0_13"/>
          <p:cNvSpPr txBox="1"/>
          <p:nvPr>
            <p:ph type="title"/>
          </p:nvPr>
        </p:nvSpPr>
        <p:spPr>
          <a:xfrm>
            <a:off x="839788" y="3"/>
            <a:ext cx="10515600" cy="13257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a:t>SVM</a:t>
            </a:r>
            <a:endParaRPr/>
          </a:p>
        </p:txBody>
      </p:sp>
      <p:sp>
        <p:nvSpPr>
          <p:cNvPr id="643" name="Google Shape;643;g3335690b4cd_0_13"/>
          <p:cNvSpPr txBox="1"/>
          <p:nvPr>
            <p:ph idx="12" type="sldNum"/>
          </p:nvPr>
        </p:nvSpPr>
        <p:spPr>
          <a:xfrm>
            <a:off x="8610601" y="6459132"/>
            <a:ext cx="34323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en-US"/>
              <a:t>‹#›</a:t>
            </a:fld>
            <a:endParaRPr/>
          </a:p>
        </p:txBody>
      </p:sp>
      <p:pic>
        <p:nvPicPr>
          <p:cNvPr id="644" name="Google Shape;644;g3335690b4cd_0_13"/>
          <p:cNvPicPr preferRelativeResize="0"/>
          <p:nvPr/>
        </p:nvPicPr>
        <p:blipFill>
          <a:blip r:embed="rId3">
            <a:alphaModFix/>
          </a:blip>
          <a:stretch>
            <a:fillRect/>
          </a:stretch>
        </p:blipFill>
        <p:spPr>
          <a:xfrm>
            <a:off x="6139275" y="1898000"/>
            <a:ext cx="5494649" cy="4349600"/>
          </a:xfrm>
          <a:prstGeom prst="rect">
            <a:avLst/>
          </a:prstGeom>
          <a:noFill/>
          <a:ln>
            <a:noFill/>
          </a:ln>
        </p:spPr>
      </p:pic>
      <p:sp>
        <p:nvSpPr>
          <p:cNvPr id="645" name="Google Shape;645;g3335690b4cd_0_13"/>
          <p:cNvSpPr txBox="1"/>
          <p:nvPr/>
        </p:nvSpPr>
        <p:spPr>
          <a:xfrm>
            <a:off x="440425" y="1898000"/>
            <a:ext cx="3072600" cy="13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rgbClr val="767676"/>
              </a:solidFill>
              <a:latin typeface="Helvetica Neue"/>
              <a:ea typeface="Helvetica Neue"/>
              <a:cs typeface="Helvetica Neue"/>
              <a:sym typeface="Helvetica Neue"/>
            </a:endParaRPr>
          </a:p>
        </p:txBody>
      </p:sp>
      <p:sp>
        <p:nvSpPr>
          <p:cNvPr id="646" name="Google Shape;646;g3335690b4cd_0_13"/>
          <p:cNvSpPr txBox="1"/>
          <p:nvPr/>
        </p:nvSpPr>
        <p:spPr>
          <a:xfrm>
            <a:off x="650175" y="2023850"/>
            <a:ext cx="5494800" cy="22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767676"/>
                </a:solidFill>
                <a:latin typeface="Helvetica Neue"/>
                <a:ea typeface="Helvetica Neue"/>
                <a:cs typeface="Helvetica Neue"/>
                <a:sym typeface="Helvetica Neue"/>
              </a:rPr>
              <a:t>optimal parameter</a:t>
            </a:r>
            <a:endParaRPr sz="2400">
              <a:solidFill>
                <a:srgbClr val="767676"/>
              </a:solidFill>
              <a:latin typeface="Helvetica Neue"/>
              <a:ea typeface="Helvetica Neue"/>
              <a:cs typeface="Helvetica Neue"/>
              <a:sym typeface="Helvetica Neue"/>
            </a:endParaRPr>
          </a:p>
          <a:p>
            <a:pPr indent="0" lvl="0" marL="0" rtl="0" algn="l">
              <a:spcBef>
                <a:spcPts val="0"/>
              </a:spcBef>
              <a:spcAft>
                <a:spcPts val="0"/>
              </a:spcAft>
              <a:buNone/>
            </a:pPr>
            <a:r>
              <a:t/>
            </a:r>
            <a:endParaRPr sz="2400">
              <a:solidFill>
                <a:srgbClr val="767676"/>
              </a:solidFill>
              <a:latin typeface="Helvetica Neue"/>
              <a:ea typeface="Helvetica Neue"/>
              <a:cs typeface="Helvetica Neue"/>
              <a:sym typeface="Helvetica Neue"/>
            </a:endParaRPr>
          </a:p>
          <a:p>
            <a:pPr indent="0" lvl="0" marL="0" rtl="0" algn="l">
              <a:spcBef>
                <a:spcPts val="0"/>
              </a:spcBef>
              <a:spcAft>
                <a:spcPts val="0"/>
              </a:spcAft>
              <a:buNone/>
            </a:pPr>
            <a:r>
              <a:rPr lang="en-US" sz="2400">
                <a:solidFill>
                  <a:srgbClr val="767676"/>
                </a:solidFill>
                <a:latin typeface="Helvetica Neue"/>
                <a:ea typeface="Helvetica Neue"/>
                <a:cs typeface="Helvetica Neue"/>
                <a:sym typeface="Helvetica Neue"/>
              </a:rPr>
              <a:t>C=0.1, gamma=1, kernel='rb</a:t>
            </a:r>
            <a:endParaRPr sz="2400">
              <a:solidFill>
                <a:srgbClr val="767676"/>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US" sz="2400">
                <a:solidFill>
                  <a:srgbClr val="767676"/>
                </a:solidFill>
                <a:latin typeface="Helvetica Neue"/>
                <a:ea typeface="Helvetica Neue"/>
                <a:cs typeface="Helvetica Neue"/>
                <a:sym typeface="Helvetica Neue"/>
              </a:rPr>
              <a:t>best decision boundary: 0.11</a:t>
            </a:r>
            <a:endParaRPr sz="2400">
              <a:solidFill>
                <a:srgbClr val="767676"/>
              </a:solidFill>
              <a:latin typeface="Helvetica Neue"/>
              <a:ea typeface="Helvetica Neue"/>
              <a:cs typeface="Helvetica Neue"/>
              <a:sym typeface="Helvetica Neu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0" name="Shape 650"/>
        <p:cNvGrpSpPr/>
        <p:nvPr/>
      </p:nvGrpSpPr>
      <p:grpSpPr>
        <a:xfrm>
          <a:off x="0" y="0"/>
          <a:ext cx="0" cy="0"/>
          <a:chOff x="0" y="0"/>
          <a:chExt cx="0" cy="0"/>
        </a:xfrm>
      </p:grpSpPr>
      <p:sp>
        <p:nvSpPr>
          <p:cNvPr id="651" name="Google Shape;651;g2afab0c40e6_1_24"/>
          <p:cNvSpPr txBox="1"/>
          <p:nvPr>
            <p:ph type="title"/>
          </p:nvPr>
        </p:nvSpPr>
        <p:spPr>
          <a:xfrm>
            <a:off x="1165700" y="-121625"/>
            <a:ext cx="10515600" cy="13128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rgbClr val="800000"/>
              </a:buClr>
              <a:buSzPts val="3600"/>
              <a:buFont typeface="Helvetica Neue"/>
              <a:buNone/>
            </a:pPr>
            <a:r>
              <a:rPr b="1" lang="en-US"/>
              <a:t>Storyboard </a:t>
            </a:r>
            <a:endParaRPr b="1"/>
          </a:p>
        </p:txBody>
      </p:sp>
      <p:sp>
        <p:nvSpPr>
          <p:cNvPr id="652" name="Google Shape;652;g2afab0c40e6_1_24"/>
          <p:cNvSpPr txBox="1"/>
          <p:nvPr>
            <p:ph idx="12" type="sldNum"/>
          </p:nvPr>
        </p:nvSpPr>
        <p:spPr>
          <a:xfrm>
            <a:off x="8610601" y="6459132"/>
            <a:ext cx="34323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53" name="Google Shape;653;g2afab0c40e6_1_24"/>
          <p:cNvSpPr txBox="1"/>
          <p:nvPr>
            <p:ph idx="1" type="body"/>
          </p:nvPr>
        </p:nvSpPr>
        <p:spPr>
          <a:xfrm>
            <a:off x="1165700" y="1056600"/>
            <a:ext cx="10515600" cy="5801400"/>
          </a:xfrm>
          <a:prstGeom prst="rect">
            <a:avLst/>
          </a:prstGeom>
        </p:spPr>
        <p:txBody>
          <a:bodyPr anchorCtr="0" anchor="t" bIns="45700" lIns="0" spcFirstLastPara="1" rIns="0" wrap="square" tIns="45700">
            <a:noAutofit/>
          </a:bodyPr>
          <a:lstStyle/>
          <a:p>
            <a:pPr indent="-323850" lvl="0" marL="457200" rtl="0" algn="l">
              <a:lnSpc>
                <a:spcPct val="150000"/>
              </a:lnSpc>
              <a:spcBef>
                <a:spcPts val="1000"/>
              </a:spcBef>
              <a:spcAft>
                <a:spcPts val="0"/>
              </a:spcAft>
              <a:buSzPts val="1500"/>
              <a:buAutoNum type="arabicParenR"/>
            </a:pPr>
            <a:r>
              <a:rPr lang="en-US" sz="1500"/>
              <a:t>Class imbalance </a:t>
            </a:r>
            <a:r>
              <a:rPr lang="en-US" sz="1500"/>
              <a:t>toolkit</a:t>
            </a:r>
            <a:endParaRPr sz="1500"/>
          </a:p>
          <a:p>
            <a:pPr indent="-298450" lvl="1" marL="914400" rtl="0" algn="l">
              <a:lnSpc>
                <a:spcPct val="150000"/>
              </a:lnSpc>
              <a:spcBef>
                <a:spcPts val="0"/>
              </a:spcBef>
              <a:spcAft>
                <a:spcPts val="0"/>
              </a:spcAft>
              <a:buSzPts val="1100"/>
              <a:buAutoNum type="alphaLcParenR"/>
            </a:pPr>
            <a:r>
              <a:rPr lang="en-US" sz="1100"/>
              <a:t>SMOTE vs Class Weights</a:t>
            </a:r>
            <a:endParaRPr sz="1100"/>
          </a:p>
          <a:p>
            <a:pPr indent="-323850" lvl="0" marL="457200" rtl="0" algn="l">
              <a:lnSpc>
                <a:spcPct val="150000"/>
              </a:lnSpc>
              <a:spcBef>
                <a:spcPts val="0"/>
              </a:spcBef>
              <a:spcAft>
                <a:spcPts val="0"/>
              </a:spcAft>
              <a:buSzPts val="1500"/>
              <a:buAutoNum type="arabicParenR"/>
            </a:pPr>
            <a:r>
              <a:rPr lang="en-US" sz="1500"/>
              <a:t>Model overview</a:t>
            </a:r>
            <a:endParaRPr sz="1500"/>
          </a:p>
          <a:p>
            <a:pPr indent="-323850" lvl="1" marL="914400" rtl="0" algn="l">
              <a:lnSpc>
                <a:spcPct val="150000"/>
              </a:lnSpc>
              <a:spcBef>
                <a:spcPts val="0"/>
              </a:spcBef>
              <a:spcAft>
                <a:spcPts val="0"/>
              </a:spcAft>
              <a:buSzPts val="1500"/>
              <a:buAutoNum type="alphaLcParenR"/>
            </a:pPr>
            <a:r>
              <a:rPr lang="en-US" sz="1500"/>
              <a:t>Gradient Boosting vs Random Forest</a:t>
            </a:r>
            <a:endParaRPr sz="1500"/>
          </a:p>
          <a:p>
            <a:pPr indent="-323850" lvl="1" marL="914400" rtl="0" algn="l">
              <a:lnSpc>
                <a:spcPct val="150000"/>
              </a:lnSpc>
              <a:spcBef>
                <a:spcPts val="0"/>
              </a:spcBef>
              <a:spcAft>
                <a:spcPts val="0"/>
              </a:spcAft>
              <a:buSzPts val="1500"/>
              <a:buAutoNum type="alphaLcParenR"/>
            </a:pPr>
            <a:r>
              <a:rPr lang="en-US" sz="1500"/>
              <a:t>XGBoost vs Catboost vs LightGBM </a:t>
            </a:r>
            <a:endParaRPr sz="1500"/>
          </a:p>
          <a:p>
            <a:pPr indent="-323850" lvl="1" marL="914400" rtl="0" algn="l">
              <a:lnSpc>
                <a:spcPct val="150000"/>
              </a:lnSpc>
              <a:spcBef>
                <a:spcPts val="0"/>
              </a:spcBef>
              <a:spcAft>
                <a:spcPts val="0"/>
              </a:spcAft>
              <a:buSzPts val="1500"/>
              <a:buAutoNum type="alphaLcParenR"/>
            </a:pPr>
            <a:r>
              <a:rPr lang="en-US" sz="1500"/>
              <a:t>LLM &amp; SVM </a:t>
            </a:r>
            <a:endParaRPr sz="1500"/>
          </a:p>
          <a:p>
            <a:pPr indent="-323850" lvl="0" marL="457200" rtl="0" algn="l">
              <a:lnSpc>
                <a:spcPct val="150000"/>
              </a:lnSpc>
              <a:spcBef>
                <a:spcPts val="0"/>
              </a:spcBef>
              <a:spcAft>
                <a:spcPts val="0"/>
              </a:spcAft>
              <a:buSzPts val="1500"/>
              <a:buAutoNum type="arabicParenR"/>
            </a:pPr>
            <a:r>
              <a:rPr lang="en-US" sz="1500"/>
              <a:t>Hyperparameter optimization</a:t>
            </a:r>
            <a:endParaRPr sz="1500"/>
          </a:p>
          <a:p>
            <a:pPr indent="-323850" lvl="0" marL="457200" rtl="0" algn="l">
              <a:lnSpc>
                <a:spcPct val="150000"/>
              </a:lnSpc>
              <a:spcBef>
                <a:spcPts val="0"/>
              </a:spcBef>
              <a:spcAft>
                <a:spcPts val="0"/>
              </a:spcAft>
              <a:buSzPts val="1500"/>
              <a:buAutoNum type="arabicParenR"/>
            </a:pPr>
            <a:r>
              <a:rPr lang="en-US" sz="1500"/>
              <a:t>Model calibration (clinical use, needs real probabilities) </a:t>
            </a:r>
            <a:endParaRPr sz="1500"/>
          </a:p>
          <a:p>
            <a:pPr indent="-323850" lvl="0" marL="457200" rtl="0" algn="l">
              <a:lnSpc>
                <a:spcPct val="150000"/>
              </a:lnSpc>
              <a:spcBef>
                <a:spcPts val="0"/>
              </a:spcBef>
              <a:spcAft>
                <a:spcPts val="0"/>
              </a:spcAft>
              <a:buSzPts val="1500"/>
              <a:buAutoNum type="arabicParenR"/>
            </a:pPr>
            <a:r>
              <a:rPr lang="en-US" sz="1500"/>
              <a:t>Threshold tuning per F2</a:t>
            </a:r>
            <a:endParaRPr sz="1500"/>
          </a:p>
          <a:p>
            <a:pPr indent="-323850" lvl="0" marL="457200" rtl="0" algn="l">
              <a:lnSpc>
                <a:spcPct val="150000"/>
              </a:lnSpc>
              <a:spcBef>
                <a:spcPts val="0"/>
              </a:spcBef>
              <a:spcAft>
                <a:spcPts val="0"/>
              </a:spcAft>
              <a:buSzPts val="1500"/>
              <a:buAutoNum type="arabicParenR"/>
            </a:pPr>
            <a:r>
              <a:rPr lang="en-US" sz="1500"/>
              <a:t>Threshold</a:t>
            </a:r>
            <a:r>
              <a:rPr lang="en-US" sz="1500"/>
              <a:t> tuning against our cost function</a:t>
            </a:r>
            <a:endParaRPr sz="1500"/>
          </a:p>
          <a:p>
            <a:pPr indent="-323850" lvl="1" marL="914400" rtl="0" algn="l">
              <a:lnSpc>
                <a:spcPct val="150000"/>
              </a:lnSpc>
              <a:spcBef>
                <a:spcPts val="0"/>
              </a:spcBef>
              <a:spcAft>
                <a:spcPts val="0"/>
              </a:spcAft>
              <a:buSzPts val="1500"/>
              <a:buAutoNum type="alphaLcParenR"/>
            </a:pPr>
            <a:r>
              <a:rPr lang="en-US" sz="1500"/>
              <a:t>financial assumptions </a:t>
            </a:r>
            <a:endParaRPr sz="1500"/>
          </a:p>
          <a:p>
            <a:pPr indent="-323850" lvl="0" marL="457200" rtl="0" algn="l">
              <a:lnSpc>
                <a:spcPct val="150000"/>
              </a:lnSpc>
              <a:spcBef>
                <a:spcPts val="0"/>
              </a:spcBef>
              <a:spcAft>
                <a:spcPts val="0"/>
              </a:spcAft>
              <a:buSzPts val="1500"/>
              <a:buAutoNum type="arabicParenR"/>
            </a:pPr>
            <a:r>
              <a:rPr lang="en-US" sz="1500"/>
              <a:t>Review findings</a:t>
            </a:r>
            <a:endParaRPr sz="1500"/>
          </a:p>
          <a:p>
            <a:pPr indent="-323850" lvl="1" marL="914400" rtl="0" algn="l">
              <a:lnSpc>
                <a:spcPct val="150000"/>
              </a:lnSpc>
              <a:spcBef>
                <a:spcPts val="0"/>
              </a:spcBef>
              <a:spcAft>
                <a:spcPts val="0"/>
              </a:spcAft>
              <a:buSzPts val="1500"/>
              <a:buAutoNum type="alphaLcParenR"/>
            </a:pPr>
            <a:r>
              <a:rPr lang="en-US" sz="1500"/>
              <a:t>Process of tuning to F2 vs financial outcomes</a:t>
            </a:r>
            <a:endParaRPr sz="1500"/>
          </a:p>
          <a:p>
            <a:pPr indent="-323850" lvl="0" marL="457200" rtl="0" algn="l">
              <a:lnSpc>
                <a:spcPct val="150000"/>
              </a:lnSpc>
              <a:spcBef>
                <a:spcPts val="0"/>
              </a:spcBef>
              <a:spcAft>
                <a:spcPts val="0"/>
              </a:spcAft>
              <a:buSzPts val="1500"/>
              <a:buAutoNum type="arabicParenR"/>
            </a:pPr>
            <a:r>
              <a:rPr lang="en-US" sz="1500"/>
              <a:t>Discuss implementation</a:t>
            </a:r>
            <a:endParaRPr sz="1500"/>
          </a:p>
          <a:p>
            <a:pPr indent="-323850" lvl="0" marL="457200" rtl="0" algn="l">
              <a:lnSpc>
                <a:spcPct val="150000"/>
              </a:lnSpc>
              <a:spcBef>
                <a:spcPts val="0"/>
              </a:spcBef>
              <a:spcAft>
                <a:spcPts val="0"/>
              </a:spcAft>
              <a:buSzPts val="1500"/>
              <a:buAutoNum type="arabicParenR"/>
            </a:pPr>
            <a:r>
              <a:rPr lang="en-US" sz="1500"/>
              <a:t>Ethical</a:t>
            </a:r>
            <a:r>
              <a:rPr lang="en-US" sz="1500"/>
              <a:t> considerations </a:t>
            </a:r>
            <a:endParaRPr sz="15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7" name="Shape 657"/>
        <p:cNvGrpSpPr/>
        <p:nvPr/>
      </p:nvGrpSpPr>
      <p:grpSpPr>
        <a:xfrm>
          <a:off x="0" y="0"/>
          <a:ext cx="0" cy="0"/>
          <a:chOff x="0" y="0"/>
          <a:chExt cx="0" cy="0"/>
        </a:xfrm>
      </p:grpSpPr>
      <p:sp>
        <p:nvSpPr>
          <p:cNvPr id="658" name="Google Shape;658;g3331664d9d8_0_10"/>
          <p:cNvSpPr txBox="1"/>
          <p:nvPr>
            <p:ph type="title"/>
          </p:nvPr>
        </p:nvSpPr>
        <p:spPr>
          <a:xfrm>
            <a:off x="839788" y="3"/>
            <a:ext cx="10515600" cy="13257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sz="3100"/>
              <a:t>Financial Impact - Andrew</a:t>
            </a:r>
            <a:endParaRPr sz="3100"/>
          </a:p>
        </p:txBody>
      </p:sp>
      <p:sp>
        <p:nvSpPr>
          <p:cNvPr id="659" name="Google Shape;659;g3331664d9d8_0_10"/>
          <p:cNvSpPr txBox="1"/>
          <p:nvPr>
            <p:ph idx="12" type="sldNum"/>
          </p:nvPr>
        </p:nvSpPr>
        <p:spPr>
          <a:xfrm>
            <a:off x="8610601" y="6459132"/>
            <a:ext cx="34323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en-US"/>
              <a:t>‹#›</a:t>
            </a:fld>
            <a:endParaRPr/>
          </a:p>
        </p:txBody>
      </p:sp>
      <p:sp>
        <p:nvSpPr>
          <p:cNvPr id="660" name="Google Shape;660;g3331664d9d8_0_10"/>
          <p:cNvSpPr txBox="1"/>
          <p:nvPr/>
        </p:nvSpPr>
        <p:spPr>
          <a:xfrm>
            <a:off x="839800" y="1495675"/>
            <a:ext cx="106002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t/>
            </a:r>
            <a:endParaRPr b="1" i="0" sz="1900" u="none" cap="none" strike="noStrike">
              <a:solidFill>
                <a:srgbClr val="000000"/>
              </a:solidFill>
              <a:latin typeface="Helvetica Neue"/>
              <a:ea typeface="Helvetica Neue"/>
              <a:cs typeface="Helvetica Neue"/>
              <a:sym typeface="Helvetica Neue"/>
            </a:endParaRPr>
          </a:p>
        </p:txBody>
      </p:sp>
      <p:pic>
        <p:nvPicPr>
          <p:cNvPr id="661" name="Google Shape;661;g3331664d9d8_0_10"/>
          <p:cNvPicPr preferRelativeResize="0"/>
          <p:nvPr/>
        </p:nvPicPr>
        <p:blipFill>
          <a:blip r:embed="rId4">
            <a:alphaModFix/>
          </a:blip>
          <a:stretch>
            <a:fillRect/>
          </a:stretch>
        </p:blipFill>
        <p:spPr>
          <a:xfrm>
            <a:off x="139700" y="1782175"/>
            <a:ext cx="4724383" cy="418165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3331664d9d8_0_62"/>
          <p:cNvSpPr txBox="1"/>
          <p:nvPr>
            <p:ph idx="1" type="body"/>
          </p:nvPr>
        </p:nvSpPr>
        <p:spPr>
          <a:xfrm>
            <a:off x="831851" y="4968566"/>
            <a:ext cx="10515600" cy="925500"/>
          </a:xfrm>
          <a:prstGeom prst="rect">
            <a:avLst/>
          </a:prstGeom>
        </p:spPr>
        <p:txBody>
          <a:bodyPr anchorCtr="0" anchor="t" bIns="45700" lIns="0" spcFirstLastPara="1" rIns="0" wrap="square" tIns="45700">
            <a:normAutofit/>
          </a:bodyPr>
          <a:lstStyle/>
          <a:p>
            <a:pPr indent="0" lvl="0" marL="0" rtl="0" algn="l">
              <a:spcBef>
                <a:spcPts val="1000"/>
              </a:spcBef>
              <a:spcAft>
                <a:spcPts val="0"/>
              </a:spcAft>
              <a:buNone/>
            </a:pPr>
            <a:r>
              <a:t/>
            </a:r>
            <a:endParaRPr/>
          </a:p>
        </p:txBody>
      </p:sp>
      <p:sp>
        <p:nvSpPr>
          <p:cNvPr id="194" name="Google Shape;194;g3331664d9d8_0_62"/>
          <p:cNvSpPr txBox="1"/>
          <p:nvPr>
            <p:ph type="title"/>
          </p:nvPr>
        </p:nvSpPr>
        <p:spPr>
          <a:xfrm>
            <a:off x="831851" y="2359716"/>
            <a:ext cx="10515600" cy="2581800"/>
          </a:xfrm>
          <a:prstGeom prst="rect">
            <a:avLst/>
          </a:prstGeom>
        </p:spPr>
        <p:txBody>
          <a:bodyPr anchorCtr="0" anchor="b" bIns="45700" lIns="0" spcFirstLastPara="1" rIns="0" wrap="square" tIns="45700">
            <a:normAutofit/>
          </a:bodyPr>
          <a:lstStyle/>
          <a:p>
            <a:pPr indent="0" lvl="0" marL="0" rtl="0" algn="l">
              <a:spcBef>
                <a:spcPts val="0"/>
              </a:spcBef>
              <a:spcAft>
                <a:spcPts val="0"/>
              </a:spcAft>
              <a:buNone/>
            </a:pPr>
            <a:r>
              <a:rPr lang="en-US"/>
              <a:t>Problem Statement &amp; Data Overview</a:t>
            </a:r>
            <a:endParaRPr/>
          </a:p>
        </p:txBody>
      </p:sp>
      <p:sp>
        <p:nvSpPr>
          <p:cNvPr id="195" name="Google Shape;195;g3331664d9d8_0_62"/>
          <p:cNvSpPr txBox="1"/>
          <p:nvPr>
            <p:ph idx="12" type="sldNum"/>
          </p:nvPr>
        </p:nvSpPr>
        <p:spPr>
          <a:xfrm>
            <a:off x="8610601" y="6459132"/>
            <a:ext cx="34323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65" name="Shape 665"/>
        <p:cNvGrpSpPr/>
        <p:nvPr/>
      </p:nvGrpSpPr>
      <p:grpSpPr>
        <a:xfrm>
          <a:off x="0" y="0"/>
          <a:ext cx="0" cy="0"/>
          <a:chOff x="0" y="0"/>
          <a:chExt cx="0" cy="0"/>
        </a:xfrm>
      </p:grpSpPr>
      <p:sp>
        <p:nvSpPr>
          <p:cNvPr id="666" name="Google Shape;666;g332da9ed79e_0_0"/>
          <p:cNvSpPr txBox="1"/>
          <p:nvPr>
            <p:ph type="title"/>
          </p:nvPr>
        </p:nvSpPr>
        <p:spPr>
          <a:xfrm>
            <a:off x="608888" y="3"/>
            <a:ext cx="10515600" cy="13257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sz="2300">
                <a:solidFill>
                  <a:schemeClr val="accent1"/>
                </a:solidFill>
              </a:rPr>
              <a:t>Class weighting </a:t>
            </a:r>
            <a:r>
              <a:rPr b="1" lang="en-US" sz="2300">
                <a:solidFill>
                  <a:schemeClr val="accent1"/>
                </a:solidFill>
              </a:rPr>
              <a:t>preserves data distribution</a:t>
            </a:r>
            <a:r>
              <a:rPr lang="en-US" sz="2300">
                <a:solidFill>
                  <a:schemeClr val="accent1"/>
                </a:solidFill>
              </a:rPr>
              <a:t>, while </a:t>
            </a:r>
            <a:r>
              <a:rPr b="1" lang="en-US" sz="2300">
                <a:solidFill>
                  <a:schemeClr val="accent1"/>
                </a:solidFill>
              </a:rPr>
              <a:t>resampling distorts it</a:t>
            </a:r>
            <a:r>
              <a:rPr lang="en-US" sz="2300">
                <a:solidFill>
                  <a:schemeClr val="accent1"/>
                </a:solidFill>
              </a:rPr>
              <a:t>, leading to unreliable predictions</a:t>
            </a:r>
            <a:endParaRPr sz="4000">
              <a:solidFill>
                <a:schemeClr val="accent1"/>
              </a:solidFill>
            </a:endParaRPr>
          </a:p>
        </p:txBody>
      </p:sp>
      <p:sp>
        <p:nvSpPr>
          <p:cNvPr id="667" name="Google Shape;667;g332da9ed79e_0_0"/>
          <p:cNvSpPr txBox="1"/>
          <p:nvPr>
            <p:ph idx="2" type="body"/>
          </p:nvPr>
        </p:nvSpPr>
        <p:spPr>
          <a:xfrm>
            <a:off x="608900" y="1469100"/>
            <a:ext cx="5113800" cy="3919800"/>
          </a:xfrm>
          <a:prstGeom prst="rect">
            <a:avLst/>
          </a:prstGeom>
        </p:spPr>
        <p:txBody>
          <a:bodyPr anchorCtr="0" anchor="t" bIns="45700" lIns="0" spcFirstLastPara="1" rIns="0" wrap="square" tIns="45700">
            <a:noAutofit/>
          </a:bodyPr>
          <a:lstStyle/>
          <a:p>
            <a:pPr indent="0" lvl="0" marL="0" rtl="0" algn="l">
              <a:lnSpc>
                <a:spcPct val="115000"/>
              </a:lnSpc>
              <a:spcBef>
                <a:spcPts val="0"/>
              </a:spcBef>
              <a:spcAft>
                <a:spcPts val="0"/>
              </a:spcAft>
              <a:buNone/>
            </a:pPr>
            <a:r>
              <a:rPr b="1" lang="en-US" sz="1800">
                <a:solidFill>
                  <a:schemeClr val="dk1"/>
                </a:solidFill>
              </a:rPr>
              <a:t>Issues with Resampling Methods</a:t>
            </a:r>
            <a:r>
              <a:rPr b="1" lang="en-US" sz="1800">
                <a:solidFill>
                  <a:schemeClr val="dk1"/>
                </a:solidFill>
              </a:rPr>
              <a:t>: </a:t>
            </a:r>
            <a:endParaRPr b="1" sz="1800">
              <a:solidFill>
                <a:schemeClr val="dk1"/>
              </a:solidFill>
            </a:endParaRPr>
          </a:p>
          <a:p>
            <a:pPr indent="0" lvl="0" marL="0" rtl="0" algn="l">
              <a:lnSpc>
                <a:spcPct val="115000"/>
              </a:lnSpc>
              <a:spcBef>
                <a:spcPts val="0"/>
              </a:spcBef>
              <a:spcAft>
                <a:spcPts val="0"/>
              </a:spcAft>
              <a:buNone/>
            </a:pPr>
            <a:r>
              <a:t/>
            </a:r>
            <a:endParaRPr b="1" sz="1800">
              <a:solidFill>
                <a:schemeClr val="dk1"/>
              </a:solidFill>
            </a:endParaRPr>
          </a:p>
          <a:p>
            <a:pPr indent="0" lvl="0" marL="0" rtl="0" algn="l">
              <a:lnSpc>
                <a:spcPct val="115000"/>
              </a:lnSpc>
              <a:spcBef>
                <a:spcPts val="0"/>
              </a:spcBef>
              <a:spcAft>
                <a:spcPts val="0"/>
              </a:spcAft>
              <a:buNone/>
            </a:pPr>
            <a:r>
              <a:rPr b="1" lang="en-US" sz="1400">
                <a:solidFill>
                  <a:schemeClr val="dk1"/>
                </a:solidFill>
              </a:rPr>
              <a:t>Oversampling:</a:t>
            </a:r>
            <a:endParaRPr b="1" sz="14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100">
                <a:solidFill>
                  <a:schemeClr val="dk1"/>
                </a:solidFill>
                <a:latin typeface="Arial"/>
                <a:ea typeface="Arial"/>
                <a:cs typeface="Arial"/>
                <a:sym typeface="Arial"/>
              </a:rPr>
              <a:t>Duplicates minority class samples → </a:t>
            </a:r>
            <a:r>
              <a:rPr b="1" lang="en-US" sz="1100">
                <a:solidFill>
                  <a:schemeClr val="dk1"/>
                </a:solidFill>
                <a:latin typeface="Arial"/>
                <a:ea typeface="Arial"/>
                <a:cs typeface="Arial"/>
                <a:sym typeface="Arial"/>
              </a:rPr>
              <a:t>Leads to overfitting</a:t>
            </a:r>
            <a:endParaRPr b="1" sz="1100">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Char char="•"/>
            </a:pPr>
            <a:r>
              <a:rPr lang="en-US" sz="1100">
                <a:solidFill>
                  <a:schemeClr val="dk1"/>
                </a:solidFill>
                <a:latin typeface="Arial"/>
                <a:ea typeface="Arial"/>
                <a:cs typeface="Arial"/>
                <a:sym typeface="Arial"/>
              </a:rPr>
              <a:t>Model learns an </a:t>
            </a:r>
            <a:r>
              <a:rPr b="1" lang="en-US" sz="1100">
                <a:solidFill>
                  <a:schemeClr val="dk1"/>
                </a:solidFill>
                <a:latin typeface="Arial"/>
                <a:ea typeface="Arial"/>
                <a:cs typeface="Arial"/>
                <a:sym typeface="Arial"/>
              </a:rPr>
              <a:t>inflated</a:t>
            </a:r>
            <a:r>
              <a:rPr lang="en-US" sz="1100">
                <a:solidFill>
                  <a:schemeClr val="dk1"/>
                </a:solidFill>
                <a:latin typeface="Arial"/>
                <a:ea typeface="Arial"/>
                <a:cs typeface="Arial"/>
                <a:sym typeface="Arial"/>
              </a:rPr>
              <a:t> positive class proportion → </a:t>
            </a:r>
            <a:r>
              <a:rPr b="1" lang="en-US" sz="1100">
                <a:solidFill>
                  <a:schemeClr val="dk1"/>
                </a:solidFill>
                <a:latin typeface="Arial"/>
                <a:ea typeface="Arial"/>
                <a:cs typeface="Arial"/>
                <a:sym typeface="Arial"/>
              </a:rPr>
              <a:t>Overconfident predictions</a:t>
            </a:r>
            <a:endParaRPr b="1" sz="1100">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latin typeface="Arial"/>
                <a:ea typeface="Arial"/>
                <a:cs typeface="Arial"/>
                <a:sym typeface="Arial"/>
              </a:rPr>
              <a:t>No real improvement in model </a:t>
            </a:r>
            <a:r>
              <a:rPr b="1" lang="en-US" sz="1100">
                <a:solidFill>
                  <a:schemeClr val="dk1"/>
                </a:solidFill>
                <a:latin typeface="Arial"/>
                <a:ea typeface="Arial"/>
                <a:cs typeface="Arial"/>
                <a:sym typeface="Arial"/>
              </a:rPr>
              <a:t>generalization</a:t>
            </a:r>
            <a:endParaRPr b="1" sz="1100">
              <a:solidFill>
                <a:schemeClr val="dk1"/>
              </a:solidFill>
              <a:latin typeface="Arial"/>
              <a:ea typeface="Arial"/>
              <a:cs typeface="Arial"/>
              <a:sym typeface="Arial"/>
            </a:endParaRPr>
          </a:p>
          <a:p>
            <a:pPr indent="0" lvl="0" marL="0" rtl="0" algn="l">
              <a:lnSpc>
                <a:spcPct val="115000"/>
              </a:lnSpc>
              <a:spcBef>
                <a:spcPts val="1200"/>
              </a:spcBef>
              <a:spcAft>
                <a:spcPts val="0"/>
              </a:spcAft>
              <a:buNone/>
            </a:pPr>
            <a:r>
              <a:t/>
            </a:r>
            <a:endParaRPr b="1" sz="11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latin typeface="Arial"/>
                <a:ea typeface="Arial"/>
                <a:cs typeface="Arial"/>
                <a:sym typeface="Arial"/>
              </a:rPr>
              <a:t>Undersampling:</a:t>
            </a:r>
            <a:endParaRPr b="1" sz="1100">
              <a:solidFill>
                <a:schemeClr val="dk1"/>
              </a:solidFill>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latin typeface="Arial"/>
                <a:ea typeface="Arial"/>
                <a:cs typeface="Arial"/>
                <a:sym typeface="Arial"/>
              </a:rPr>
              <a:t>Reduces majority class </a:t>
            </a:r>
            <a:r>
              <a:rPr b="1" lang="en-US" sz="1100">
                <a:solidFill>
                  <a:schemeClr val="dk1"/>
                </a:solidFill>
                <a:latin typeface="Arial"/>
                <a:ea typeface="Arial"/>
                <a:cs typeface="Arial"/>
                <a:sym typeface="Arial"/>
              </a:rPr>
              <a:t>→ Loss of valuable information</a:t>
            </a: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latin typeface="Arial"/>
                <a:ea typeface="Arial"/>
                <a:cs typeface="Arial"/>
                <a:sym typeface="Arial"/>
              </a:rPr>
              <a:t>Model trained on less data </a:t>
            </a:r>
            <a:r>
              <a:rPr b="1" lang="en-US" sz="1100">
                <a:solidFill>
                  <a:schemeClr val="dk1"/>
                </a:solidFill>
                <a:latin typeface="Arial"/>
                <a:ea typeface="Arial"/>
                <a:cs typeface="Arial"/>
                <a:sym typeface="Arial"/>
              </a:rPr>
              <a:t>→ Weaker predictive power</a:t>
            </a:r>
            <a:endParaRPr b="1" sz="1100">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latin typeface="Arial"/>
                <a:ea typeface="Arial"/>
                <a:cs typeface="Arial"/>
                <a:sym typeface="Arial"/>
              </a:rPr>
              <a:t>Results in </a:t>
            </a:r>
            <a:r>
              <a:rPr b="1" lang="en-US" sz="1100">
                <a:solidFill>
                  <a:schemeClr val="dk1"/>
                </a:solidFill>
                <a:latin typeface="Arial"/>
                <a:ea typeface="Arial"/>
                <a:cs typeface="Arial"/>
                <a:sym typeface="Arial"/>
              </a:rPr>
              <a:t>high variance &amp; unreliable predictions</a:t>
            </a:r>
            <a:endParaRPr b="1" sz="1100">
              <a:solidFill>
                <a:schemeClr val="dk1"/>
              </a:solidFill>
              <a:latin typeface="Arial"/>
              <a:ea typeface="Arial"/>
              <a:cs typeface="Arial"/>
              <a:sym typeface="Arial"/>
            </a:endParaRPr>
          </a:p>
          <a:p>
            <a:pPr indent="0" lvl="0" marL="0" rtl="0" algn="l">
              <a:lnSpc>
                <a:spcPct val="115000"/>
              </a:lnSpc>
              <a:spcBef>
                <a:spcPts val="1200"/>
              </a:spcBef>
              <a:spcAft>
                <a:spcPts val="0"/>
              </a:spcAft>
              <a:buNone/>
            </a:pPr>
            <a:r>
              <a:t/>
            </a:r>
            <a:endParaRPr b="1" sz="1100">
              <a:solidFill>
                <a:schemeClr val="dk1"/>
              </a:solidFill>
              <a:latin typeface="Arial"/>
              <a:ea typeface="Arial"/>
              <a:cs typeface="Arial"/>
              <a:sym typeface="Arial"/>
            </a:endParaRPr>
          </a:p>
          <a:p>
            <a:pPr indent="0" lvl="0" marL="457200" rtl="0" algn="l">
              <a:lnSpc>
                <a:spcPct val="115000"/>
              </a:lnSpc>
              <a:spcBef>
                <a:spcPts val="1200"/>
              </a:spcBef>
              <a:spcAft>
                <a:spcPts val="0"/>
              </a:spcAft>
              <a:buNone/>
            </a:pPr>
            <a:r>
              <a:t/>
            </a:r>
            <a:endParaRPr b="1" sz="1100">
              <a:solidFill>
                <a:schemeClr val="dk1"/>
              </a:solidFill>
              <a:latin typeface="Arial"/>
              <a:ea typeface="Arial"/>
              <a:cs typeface="Arial"/>
              <a:sym typeface="Arial"/>
            </a:endParaRPr>
          </a:p>
          <a:p>
            <a:pPr indent="0" lvl="0" marL="0" rtl="0" algn="l">
              <a:lnSpc>
                <a:spcPct val="115000"/>
              </a:lnSpc>
              <a:spcBef>
                <a:spcPts val="0"/>
              </a:spcBef>
              <a:spcAft>
                <a:spcPts val="0"/>
              </a:spcAft>
              <a:buNone/>
            </a:pPr>
            <a:r>
              <a:t/>
            </a:r>
            <a:endParaRPr sz="1800"/>
          </a:p>
        </p:txBody>
      </p:sp>
      <p:sp>
        <p:nvSpPr>
          <p:cNvPr id="668" name="Google Shape;668;g332da9ed79e_0_0"/>
          <p:cNvSpPr txBox="1"/>
          <p:nvPr>
            <p:ph idx="4" type="body"/>
          </p:nvPr>
        </p:nvSpPr>
        <p:spPr>
          <a:xfrm>
            <a:off x="6143125" y="1469100"/>
            <a:ext cx="5139000" cy="4989900"/>
          </a:xfrm>
          <a:prstGeom prst="rect">
            <a:avLst/>
          </a:prstGeom>
        </p:spPr>
        <p:txBody>
          <a:bodyPr anchorCtr="0" anchor="ctr" bIns="45700" lIns="0" spcFirstLastPara="1" rIns="0" wrap="square" tIns="45700">
            <a:noAutofit/>
          </a:bodyPr>
          <a:lstStyle/>
          <a:p>
            <a:pPr indent="0" lvl="0" marL="0" rtl="0" algn="l">
              <a:lnSpc>
                <a:spcPct val="115000"/>
              </a:lnSpc>
              <a:spcBef>
                <a:spcPts val="0"/>
              </a:spcBef>
              <a:spcAft>
                <a:spcPts val="0"/>
              </a:spcAft>
              <a:buNone/>
            </a:pPr>
            <a:r>
              <a:rPr b="1" lang="en-US" sz="1800">
                <a:solidFill>
                  <a:schemeClr val="dk1"/>
                </a:solidFill>
              </a:rPr>
              <a:t>Class Weights</a:t>
            </a:r>
            <a:r>
              <a:rPr b="1" lang="en-US" sz="1800">
                <a:solidFill>
                  <a:schemeClr val="dk1"/>
                </a:solidFill>
              </a:rPr>
              <a:t>: A better alternative</a:t>
            </a:r>
            <a:endParaRPr b="1" sz="1800">
              <a:solidFill>
                <a:schemeClr val="dk1"/>
              </a:solidFill>
            </a:endParaRPr>
          </a:p>
          <a:p>
            <a:pPr indent="0" lvl="0" marL="0" rtl="0" algn="l">
              <a:lnSpc>
                <a:spcPct val="115000"/>
              </a:lnSpc>
              <a:spcBef>
                <a:spcPts val="0"/>
              </a:spcBef>
              <a:spcAft>
                <a:spcPts val="0"/>
              </a:spcAft>
              <a:buNone/>
            </a:pPr>
            <a:r>
              <a:rPr b="1" lang="en-US" sz="1800">
                <a:solidFill>
                  <a:schemeClr val="dk1"/>
                </a:solidFill>
              </a:rPr>
              <a:t> </a:t>
            </a:r>
            <a:endParaRPr b="1" sz="18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latin typeface="Arial"/>
                <a:ea typeface="Arial"/>
                <a:cs typeface="Arial"/>
                <a:sym typeface="Arial"/>
              </a:rPr>
              <a:t>What are Class Weights?</a:t>
            </a:r>
            <a:endParaRPr b="1" sz="1100">
              <a:solidFill>
                <a:schemeClr val="dk1"/>
              </a:solidFill>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latin typeface="Arial"/>
                <a:ea typeface="Arial"/>
                <a:cs typeface="Arial"/>
                <a:sym typeface="Arial"/>
              </a:rPr>
              <a:t>Instead of </a:t>
            </a:r>
            <a:r>
              <a:rPr b="1" lang="en-US" sz="1100">
                <a:solidFill>
                  <a:schemeClr val="dk1"/>
                </a:solidFill>
                <a:latin typeface="Arial"/>
                <a:ea typeface="Arial"/>
                <a:cs typeface="Arial"/>
                <a:sym typeface="Arial"/>
              </a:rPr>
              <a:t>changing the dataset</a:t>
            </a:r>
            <a:r>
              <a:rPr lang="en-US" sz="1100">
                <a:solidFill>
                  <a:schemeClr val="dk1"/>
                </a:solidFill>
                <a:latin typeface="Arial"/>
                <a:ea typeface="Arial"/>
                <a:cs typeface="Arial"/>
                <a:sym typeface="Arial"/>
              </a:rPr>
              <a:t>, we adjust the model’s focus by </a:t>
            </a:r>
            <a:r>
              <a:rPr b="1" lang="en-US" sz="1100">
                <a:solidFill>
                  <a:schemeClr val="dk1"/>
                </a:solidFill>
                <a:latin typeface="Arial"/>
                <a:ea typeface="Arial"/>
                <a:cs typeface="Arial"/>
                <a:sym typeface="Arial"/>
              </a:rPr>
              <a:t>scaling the loss function</a:t>
            </a:r>
            <a:endParaRPr b="1" sz="1100">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latin typeface="Arial"/>
                <a:ea typeface="Arial"/>
                <a:cs typeface="Arial"/>
                <a:sym typeface="Arial"/>
              </a:rPr>
              <a:t>Assigns </a:t>
            </a:r>
            <a:r>
              <a:rPr b="1" lang="en-US" sz="1100">
                <a:solidFill>
                  <a:schemeClr val="dk1"/>
                </a:solidFill>
                <a:latin typeface="Arial"/>
                <a:ea typeface="Arial"/>
                <a:cs typeface="Arial"/>
                <a:sym typeface="Arial"/>
              </a:rPr>
              <a:t>higher penalty</a:t>
            </a:r>
            <a:r>
              <a:rPr lang="en-US" sz="1100">
                <a:solidFill>
                  <a:schemeClr val="dk1"/>
                </a:solidFill>
                <a:latin typeface="Arial"/>
                <a:ea typeface="Arial"/>
                <a:cs typeface="Arial"/>
                <a:sym typeface="Arial"/>
              </a:rPr>
              <a:t> for misclassifying the minority class</a:t>
            </a:r>
            <a:endParaRPr sz="1100">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latin typeface="Arial"/>
                <a:ea typeface="Arial"/>
                <a:cs typeface="Arial"/>
                <a:sym typeface="Arial"/>
              </a:rPr>
              <a:t>Model </a:t>
            </a:r>
            <a:r>
              <a:rPr b="1" lang="en-US" sz="1100">
                <a:solidFill>
                  <a:schemeClr val="dk1"/>
                </a:solidFill>
                <a:latin typeface="Arial"/>
                <a:ea typeface="Arial"/>
                <a:cs typeface="Arial"/>
                <a:sym typeface="Arial"/>
              </a:rPr>
              <a:t>learns the true distribution</a:t>
            </a:r>
            <a:r>
              <a:rPr lang="en-US" sz="1100">
                <a:solidFill>
                  <a:schemeClr val="dk1"/>
                </a:solidFill>
                <a:latin typeface="Arial"/>
                <a:ea typeface="Arial"/>
                <a:cs typeface="Arial"/>
                <a:sym typeface="Arial"/>
              </a:rPr>
              <a:t> without artificially changing class proportions</a:t>
            </a:r>
            <a:endParaRPr sz="1100">
              <a:solidFill>
                <a:schemeClr val="dk1"/>
              </a:solidFill>
              <a:latin typeface="Arial"/>
              <a:ea typeface="Arial"/>
              <a:cs typeface="Arial"/>
              <a:sym typeface="Arial"/>
            </a:endParaRPr>
          </a:p>
          <a:p>
            <a:pPr indent="0" lvl="0" marL="0" rtl="0" algn="l">
              <a:lnSpc>
                <a:spcPct val="115000"/>
              </a:lnSpc>
              <a:spcBef>
                <a:spcPts val="1200"/>
              </a:spcBef>
              <a:spcAft>
                <a:spcPts val="0"/>
              </a:spcAft>
              <a:buNone/>
            </a:pPr>
            <a:r>
              <a:rPr b="1" lang="en-US" sz="1100">
                <a:solidFill>
                  <a:schemeClr val="dk1"/>
                </a:solidFill>
                <a:latin typeface="Arial"/>
                <a:ea typeface="Arial"/>
                <a:cs typeface="Arial"/>
                <a:sym typeface="Arial"/>
              </a:rPr>
              <a:t>Applied in XGBoost Loss Function: </a:t>
            </a:r>
            <a:endParaRPr b="1" sz="1100">
              <a:solidFill>
                <a:schemeClr val="dk1"/>
              </a:solidFill>
              <a:latin typeface="Arial"/>
              <a:ea typeface="Arial"/>
              <a:cs typeface="Arial"/>
              <a:sym typeface="Arial"/>
            </a:endParaRPr>
          </a:p>
          <a:p>
            <a:pPr indent="0" lvl="0" marL="0" rtl="0" algn="l">
              <a:lnSpc>
                <a:spcPct val="115000"/>
              </a:lnSpc>
              <a:spcBef>
                <a:spcPts val="1200"/>
              </a:spcBef>
              <a:spcAft>
                <a:spcPts val="0"/>
              </a:spcAft>
              <a:buNone/>
            </a:pPr>
            <a:r>
              <a:rPr lang="en-US" sz="1100">
                <a:solidFill>
                  <a:schemeClr val="dk1"/>
                </a:solidFill>
                <a:latin typeface="Arial"/>
                <a:ea typeface="Arial"/>
                <a:cs typeface="Arial"/>
                <a:sym typeface="Arial"/>
              </a:rPr>
              <a:t>For </a:t>
            </a:r>
            <a:r>
              <a:rPr b="1" lang="en-US" sz="1100">
                <a:solidFill>
                  <a:schemeClr val="dk1"/>
                </a:solidFill>
                <a:latin typeface="Arial"/>
                <a:ea typeface="Arial"/>
                <a:cs typeface="Arial"/>
                <a:sym typeface="Arial"/>
              </a:rPr>
              <a:t>binary classification</a:t>
            </a:r>
            <a:r>
              <a:rPr lang="en-US" sz="1100">
                <a:solidFill>
                  <a:schemeClr val="dk1"/>
                </a:solidFill>
                <a:latin typeface="Arial"/>
                <a:ea typeface="Arial"/>
                <a:cs typeface="Arial"/>
                <a:sym typeface="Arial"/>
              </a:rPr>
              <a:t>, the weighted logistic loss function is:</a:t>
            </a:r>
            <a:endParaRPr sz="1100">
              <a:solidFill>
                <a:schemeClr val="dk1"/>
              </a:solidFill>
              <a:latin typeface="Arial"/>
              <a:ea typeface="Arial"/>
              <a:cs typeface="Arial"/>
              <a:sym typeface="Arial"/>
            </a:endParaRPr>
          </a:p>
          <a:p>
            <a:pPr indent="0" lvl="0" marL="0" rtl="0" algn="l">
              <a:lnSpc>
                <a:spcPct val="115000"/>
              </a:lnSpc>
              <a:spcBef>
                <a:spcPts val="1200"/>
              </a:spcBef>
              <a:spcAft>
                <a:spcPts val="0"/>
              </a:spcAft>
              <a:buNone/>
            </a:pPr>
            <a:r>
              <a:t/>
            </a:r>
            <a:endParaRPr sz="1100">
              <a:solidFill>
                <a:schemeClr val="dk1"/>
              </a:solidFill>
              <a:latin typeface="Arial"/>
              <a:ea typeface="Arial"/>
              <a:cs typeface="Arial"/>
              <a:sym typeface="Arial"/>
            </a:endParaRPr>
          </a:p>
          <a:p>
            <a:pPr indent="0" lvl="0" marL="0" rtl="0" algn="l">
              <a:lnSpc>
                <a:spcPct val="115000"/>
              </a:lnSpc>
              <a:spcBef>
                <a:spcPts val="1200"/>
              </a:spcBef>
              <a:spcAft>
                <a:spcPts val="0"/>
              </a:spcAft>
              <a:buNone/>
            </a:pPr>
            <a:r>
              <a:t/>
            </a:r>
            <a:endParaRPr b="1" sz="1100">
              <a:solidFill>
                <a:schemeClr val="dk1"/>
              </a:solidFill>
              <a:latin typeface="Arial"/>
              <a:ea typeface="Arial"/>
              <a:cs typeface="Arial"/>
              <a:sym typeface="Arial"/>
            </a:endParaRPr>
          </a:p>
          <a:p>
            <a:pPr indent="0" lvl="0" marL="0" rtl="0" algn="l">
              <a:lnSpc>
                <a:spcPct val="115000"/>
              </a:lnSpc>
              <a:spcBef>
                <a:spcPts val="0"/>
              </a:spcBef>
              <a:spcAft>
                <a:spcPts val="0"/>
              </a:spcAft>
              <a:buNone/>
            </a:pPr>
            <a:r>
              <a:t/>
            </a:r>
            <a:endParaRPr b="1" sz="11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US" sz="1100">
                <a:solidFill>
                  <a:schemeClr val="dk1"/>
                </a:solidFill>
                <a:latin typeface="Arial"/>
                <a:ea typeface="Arial"/>
                <a:cs typeface="Arial"/>
                <a:sym typeface="Arial"/>
              </a:rPr>
              <a:t>How it Helps?</a:t>
            </a:r>
            <a:endParaRPr b="1" sz="11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Model </a:t>
            </a:r>
            <a:r>
              <a:rPr b="1" lang="en-US" sz="1100">
                <a:solidFill>
                  <a:schemeClr val="dk1"/>
                </a:solidFill>
                <a:latin typeface="Arial"/>
                <a:ea typeface="Arial"/>
                <a:cs typeface="Arial"/>
                <a:sym typeface="Arial"/>
              </a:rPr>
              <a:t>does not overestimate</a:t>
            </a:r>
            <a:r>
              <a:rPr lang="en-US" sz="1100">
                <a:solidFill>
                  <a:schemeClr val="dk1"/>
                </a:solidFill>
                <a:latin typeface="Arial"/>
                <a:ea typeface="Arial"/>
                <a:cs typeface="Arial"/>
                <a:sym typeface="Arial"/>
              </a:rPr>
              <a:t> positive class probability</a:t>
            </a:r>
            <a:endParaRPr sz="11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Keeps the </a:t>
            </a:r>
            <a:r>
              <a:rPr b="1" lang="en-US" sz="1100">
                <a:solidFill>
                  <a:schemeClr val="dk1"/>
                </a:solidFill>
                <a:latin typeface="Arial"/>
                <a:ea typeface="Arial"/>
                <a:cs typeface="Arial"/>
                <a:sym typeface="Arial"/>
              </a:rPr>
              <a:t>true class distribution intact</a:t>
            </a:r>
            <a:endParaRPr b="1" sz="1100">
              <a:solidFill>
                <a:schemeClr val="dk1"/>
              </a:solidFill>
              <a:latin typeface="Arial"/>
              <a:ea typeface="Arial"/>
              <a:cs typeface="Arial"/>
              <a:sym typeface="Arial"/>
            </a:endParaRPr>
          </a:p>
          <a:p>
            <a:pPr indent="0" lvl="0" marL="0" rtl="0" algn="l">
              <a:lnSpc>
                <a:spcPct val="115000"/>
              </a:lnSpc>
              <a:spcBef>
                <a:spcPts val="0"/>
              </a:spcBef>
              <a:spcAft>
                <a:spcPts val="0"/>
              </a:spcAft>
              <a:buNone/>
            </a:pPr>
            <a:r>
              <a:rPr lang="en-US" sz="1100">
                <a:solidFill>
                  <a:schemeClr val="dk1"/>
                </a:solidFill>
                <a:latin typeface="Arial"/>
                <a:ea typeface="Arial"/>
                <a:cs typeface="Arial"/>
                <a:sym typeface="Arial"/>
              </a:rPr>
              <a:t>More </a:t>
            </a:r>
            <a:r>
              <a:rPr b="1" lang="en-US" sz="1100">
                <a:solidFill>
                  <a:schemeClr val="dk1"/>
                </a:solidFill>
                <a:latin typeface="Arial"/>
                <a:ea typeface="Arial"/>
                <a:cs typeface="Arial"/>
                <a:sym typeface="Arial"/>
              </a:rPr>
              <a:t>balanced confidence estimates</a:t>
            </a:r>
            <a:endParaRPr sz="1100">
              <a:solidFill>
                <a:schemeClr val="dk1"/>
              </a:solidFill>
              <a:latin typeface="Arial"/>
              <a:ea typeface="Arial"/>
              <a:cs typeface="Arial"/>
              <a:sym typeface="Arial"/>
            </a:endParaRPr>
          </a:p>
          <a:p>
            <a:pPr indent="0" lvl="0" marL="0" rtl="0" algn="l">
              <a:lnSpc>
                <a:spcPct val="115000"/>
              </a:lnSpc>
              <a:spcBef>
                <a:spcPts val="0"/>
              </a:spcBef>
              <a:spcAft>
                <a:spcPts val="0"/>
              </a:spcAft>
              <a:buNone/>
            </a:pPr>
            <a:r>
              <a:t/>
            </a:r>
            <a:endParaRPr b="1" sz="1800">
              <a:solidFill>
                <a:schemeClr val="dk1"/>
              </a:solidFill>
            </a:endParaRPr>
          </a:p>
        </p:txBody>
      </p:sp>
      <p:sp>
        <p:nvSpPr>
          <p:cNvPr id="669" name="Google Shape;669;g332da9ed79e_0_0"/>
          <p:cNvSpPr txBox="1"/>
          <p:nvPr>
            <p:ph idx="12" type="sldNum"/>
          </p:nvPr>
        </p:nvSpPr>
        <p:spPr>
          <a:xfrm>
            <a:off x="8610601" y="6459132"/>
            <a:ext cx="34323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en-US"/>
              <a:t>‹#›</a:t>
            </a:fld>
            <a:endParaRPr/>
          </a:p>
        </p:txBody>
      </p:sp>
      <p:pic>
        <p:nvPicPr>
          <p:cNvPr id="670" name="Google Shape;670;g332da9ed79e_0_0"/>
          <p:cNvPicPr preferRelativeResize="0"/>
          <p:nvPr/>
        </p:nvPicPr>
        <p:blipFill>
          <a:blip r:embed="rId3">
            <a:alphaModFix/>
          </a:blip>
          <a:stretch>
            <a:fillRect/>
          </a:stretch>
        </p:blipFill>
        <p:spPr>
          <a:xfrm>
            <a:off x="7272275" y="4441750"/>
            <a:ext cx="3617651" cy="6226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74" name="Shape 674"/>
        <p:cNvGrpSpPr/>
        <p:nvPr/>
      </p:nvGrpSpPr>
      <p:grpSpPr>
        <a:xfrm>
          <a:off x="0" y="0"/>
          <a:ext cx="0" cy="0"/>
          <a:chOff x="0" y="0"/>
          <a:chExt cx="0" cy="0"/>
        </a:xfrm>
      </p:grpSpPr>
      <p:sp>
        <p:nvSpPr>
          <p:cNvPr id="675" name="Google Shape;675;g332da9ed79e_0_40"/>
          <p:cNvSpPr txBox="1"/>
          <p:nvPr>
            <p:ph type="title"/>
          </p:nvPr>
        </p:nvSpPr>
        <p:spPr>
          <a:xfrm>
            <a:off x="839788" y="3"/>
            <a:ext cx="10515600" cy="13257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sz="3100"/>
              <a:t>Attempts to Reduce Dimensionality on Numerical Features </a:t>
            </a:r>
            <a:endParaRPr sz="3100"/>
          </a:p>
        </p:txBody>
      </p:sp>
      <p:sp>
        <p:nvSpPr>
          <p:cNvPr id="676" name="Google Shape;676;g332da9ed79e_0_40"/>
          <p:cNvSpPr txBox="1"/>
          <p:nvPr>
            <p:ph idx="2" type="body"/>
          </p:nvPr>
        </p:nvSpPr>
        <p:spPr>
          <a:xfrm>
            <a:off x="929450" y="2290625"/>
            <a:ext cx="5113800" cy="3919800"/>
          </a:xfrm>
          <a:prstGeom prst="rect">
            <a:avLst/>
          </a:prstGeom>
        </p:spPr>
        <p:txBody>
          <a:bodyPr anchorCtr="0" anchor="t" bIns="45700" lIns="0" spcFirstLastPara="1" rIns="0" wrap="square" tIns="45700">
            <a:noAutofit/>
          </a:bodyPr>
          <a:lstStyle/>
          <a:p>
            <a:pPr indent="0" lvl="0" marL="0" rtl="0" algn="l">
              <a:lnSpc>
                <a:spcPct val="115000"/>
              </a:lnSpc>
              <a:spcBef>
                <a:spcPts val="0"/>
              </a:spcBef>
              <a:spcAft>
                <a:spcPts val="0"/>
              </a:spcAft>
              <a:buNone/>
            </a:pPr>
            <a:r>
              <a:rPr b="1" lang="en-US" sz="1800">
                <a:solidFill>
                  <a:schemeClr val="dk1"/>
                </a:solidFill>
              </a:rPr>
              <a:t>Feature Correlation Analysis: </a:t>
            </a:r>
            <a:endParaRPr b="1" sz="1800">
              <a:solidFill>
                <a:schemeClr val="dk1"/>
              </a:solidFill>
            </a:endParaRPr>
          </a:p>
          <a:p>
            <a:pPr indent="0" lvl="0" marL="0" rtl="0" algn="l">
              <a:lnSpc>
                <a:spcPct val="115000"/>
              </a:lnSpc>
              <a:spcBef>
                <a:spcPts val="0"/>
              </a:spcBef>
              <a:spcAft>
                <a:spcPts val="0"/>
              </a:spcAft>
              <a:buNone/>
            </a:pPr>
            <a:r>
              <a:rPr b="1" lang="en-US" sz="1800">
                <a:solidFill>
                  <a:schemeClr val="dk1"/>
                </a:solidFill>
              </a:rPr>
              <a:t>Aim: </a:t>
            </a:r>
            <a:r>
              <a:rPr lang="en-US" sz="1800">
                <a:solidFill>
                  <a:schemeClr val="dk1"/>
                </a:solidFill>
              </a:rPr>
              <a:t>Check for multicollinearity among selected features.</a:t>
            </a:r>
            <a:endParaRPr sz="1800">
              <a:solidFill>
                <a:schemeClr val="dk1"/>
              </a:solidFill>
            </a:endParaRPr>
          </a:p>
          <a:p>
            <a:pPr indent="-342900" lvl="0" marL="457200" rtl="0" algn="l">
              <a:lnSpc>
                <a:spcPct val="115000"/>
              </a:lnSpc>
              <a:spcBef>
                <a:spcPts val="0"/>
              </a:spcBef>
              <a:spcAft>
                <a:spcPts val="0"/>
              </a:spcAft>
              <a:buClr>
                <a:schemeClr val="dk1"/>
              </a:buClr>
              <a:buSzPts val="1800"/>
              <a:buFont typeface="Helvetica Neue"/>
              <a:buChar char="●"/>
            </a:pPr>
            <a:r>
              <a:rPr lang="en-US" sz="1800">
                <a:solidFill>
                  <a:schemeClr val="dk1"/>
                </a:solidFill>
              </a:rPr>
              <a:t>Most features were uncorrelated, except:</a:t>
            </a:r>
            <a:br>
              <a:rPr lang="en-US" sz="1800">
                <a:solidFill>
                  <a:schemeClr val="dk1"/>
                </a:solidFill>
              </a:rPr>
            </a:br>
            <a:r>
              <a:rPr b="1" lang="en-US" sz="1800">
                <a:solidFill>
                  <a:schemeClr val="dk1"/>
                </a:solidFill>
              </a:rPr>
              <a:t>number of medications &amp; time in hospital showed weak positive correlation</a:t>
            </a:r>
            <a:endParaRPr b="1" sz="1800">
              <a:solidFill>
                <a:schemeClr val="dk1"/>
              </a:solidFill>
            </a:endParaRPr>
          </a:p>
          <a:p>
            <a:pPr indent="-342900" lvl="0" marL="457200" rtl="0" algn="l">
              <a:lnSpc>
                <a:spcPct val="115000"/>
              </a:lnSpc>
              <a:spcBef>
                <a:spcPts val="0"/>
              </a:spcBef>
              <a:spcAft>
                <a:spcPts val="0"/>
              </a:spcAft>
              <a:buClr>
                <a:schemeClr val="dk1"/>
              </a:buClr>
              <a:buSzPts val="1800"/>
              <a:buFont typeface="Helvetica Neue"/>
              <a:buChar char="●"/>
            </a:pPr>
            <a:r>
              <a:rPr lang="en-US" sz="1800">
                <a:solidFill>
                  <a:schemeClr val="dk1"/>
                </a:solidFill>
              </a:rPr>
              <a:t>Decision: No need to drop addition features</a:t>
            </a:r>
            <a:endParaRPr sz="1800"/>
          </a:p>
          <a:p>
            <a:pPr indent="0" lvl="0" marL="0" rtl="0" algn="l">
              <a:lnSpc>
                <a:spcPct val="115000"/>
              </a:lnSpc>
              <a:spcBef>
                <a:spcPts val="0"/>
              </a:spcBef>
              <a:spcAft>
                <a:spcPts val="0"/>
              </a:spcAft>
              <a:buNone/>
            </a:pPr>
            <a:r>
              <a:t/>
            </a:r>
            <a:endParaRPr sz="1800"/>
          </a:p>
        </p:txBody>
      </p:sp>
      <p:sp>
        <p:nvSpPr>
          <p:cNvPr id="677" name="Google Shape;677;g332da9ed79e_0_40"/>
          <p:cNvSpPr txBox="1"/>
          <p:nvPr>
            <p:ph idx="4" type="body"/>
          </p:nvPr>
        </p:nvSpPr>
        <p:spPr>
          <a:xfrm>
            <a:off x="6216389" y="2290625"/>
            <a:ext cx="5139000" cy="3919800"/>
          </a:xfrm>
          <a:prstGeom prst="rect">
            <a:avLst/>
          </a:prstGeom>
        </p:spPr>
        <p:txBody>
          <a:bodyPr anchorCtr="0" anchor="t" bIns="45700" lIns="0" spcFirstLastPara="1" rIns="0" wrap="square" tIns="45700">
            <a:noAutofit/>
          </a:bodyPr>
          <a:lstStyle/>
          <a:p>
            <a:pPr indent="0" lvl="0" marL="0" rtl="0" algn="l">
              <a:lnSpc>
                <a:spcPct val="115000"/>
              </a:lnSpc>
              <a:spcBef>
                <a:spcPts val="0"/>
              </a:spcBef>
              <a:spcAft>
                <a:spcPts val="0"/>
              </a:spcAft>
              <a:buNone/>
            </a:pPr>
            <a:r>
              <a:rPr b="1" lang="en-US" sz="1800">
                <a:solidFill>
                  <a:schemeClr val="dk1"/>
                </a:solidFill>
              </a:rPr>
              <a:t>Principal Component Analysis: </a:t>
            </a:r>
            <a:endParaRPr b="1" sz="18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US" sz="1800">
                <a:solidFill>
                  <a:schemeClr val="dk1"/>
                </a:solidFill>
              </a:rPr>
              <a:t>Aim:</a:t>
            </a:r>
            <a:r>
              <a:rPr lang="en-US" sz="1800">
                <a:solidFill>
                  <a:schemeClr val="dk1"/>
                </a:solidFill>
              </a:rPr>
              <a:t> Reduce feature space while preserving maximum variance</a:t>
            </a:r>
            <a:endParaRPr sz="1800">
              <a:solidFill>
                <a:schemeClr val="dk1"/>
              </a:solidFill>
            </a:endParaRPr>
          </a:p>
          <a:p>
            <a:pPr indent="0" lvl="0" marL="0" rtl="0" algn="l">
              <a:lnSpc>
                <a:spcPct val="115000"/>
              </a:lnSpc>
              <a:spcBef>
                <a:spcPts val="0"/>
              </a:spcBef>
              <a:spcAft>
                <a:spcPts val="0"/>
              </a:spcAft>
              <a:buNone/>
            </a:pPr>
            <a:r>
              <a:rPr b="1" lang="en-US" sz="1800">
                <a:solidFill>
                  <a:schemeClr val="dk1"/>
                </a:solidFill>
              </a:rPr>
              <a:t>Results:</a:t>
            </a:r>
            <a:endParaRPr b="1"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3 PCA components explain ~50% variance</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4 PCA components explain ~66% variance</a:t>
            </a:r>
            <a:endParaRPr sz="1800">
              <a:solidFill>
                <a:schemeClr val="dk1"/>
              </a:solidFill>
            </a:endParaRPr>
          </a:p>
          <a:p>
            <a:pPr indent="0" lvl="0" marL="0" rtl="0" algn="l">
              <a:lnSpc>
                <a:spcPct val="115000"/>
              </a:lnSpc>
              <a:spcBef>
                <a:spcPts val="0"/>
              </a:spcBef>
              <a:spcAft>
                <a:spcPts val="0"/>
              </a:spcAft>
              <a:buNone/>
            </a:pPr>
            <a:r>
              <a:rPr b="1" lang="en-US" sz="1800">
                <a:solidFill>
                  <a:schemeClr val="dk1"/>
                </a:solidFill>
              </a:rPr>
              <a:t>One-hot encoding </a:t>
            </a:r>
            <a:r>
              <a:rPr lang="en-US" sz="1800">
                <a:solidFill>
                  <a:schemeClr val="dk1"/>
                </a:solidFill>
              </a:rPr>
              <a:t>on categorical features would introduce upwards of 2,000 features</a:t>
            </a:r>
            <a:endParaRPr sz="1800"/>
          </a:p>
        </p:txBody>
      </p:sp>
      <p:sp>
        <p:nvSpPr>
          <p:cNvPr id="678" name="Google Shape;678;g332da9ed79e_0_40"/>
          <p:cNvSpPr txBox="1"/>
          <p:nvPr>
            <p:ph idx="12" type="sldNum"/>
          </p:nvPr>
        </p:nvSpPr>
        <p:spPr>
          <a:xfrm>
            <a:off x="8610601" y="6459132"/>
            <a:ext cx="34323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en-US"/>
              <a:t>‹#›</a:t>
            </a:fld>
            <a:endParaRPr/>
          </a:p>
        </p:txBody>
      </p:sp>
      <p:sp>
        <p:nvSpPr>
          <p:cNvPr id="679" name="Google Shape;679;g332da9ed79e_0_40"/>
          <p:cNvSpPr txBox="1"/>
          <p:nvPr/>
        </p:nvSpPr>
        <p:spPr>
          <a:xfrm>
            <a:off x="839800" y="1495675"/>
            <a:ext cx="106002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t/>
            </a:r>
            <a:endParaRPr b="1" i="0" sz="1900" u="none" cap="none" strike="noStrike">
              <a:solidFill>
                <a:srgbClr val="000000"/>
              </a:solidFill>
              <a:latin typeface="Helvetica Neue"/>
              <a:ea typeface="Helvetica Neue"/>
              <a:cs typeface="Helvetica Neue"/>
              <a:sym typeface="Helvetica Neue"/>
            </a:endParaRPr>
          </a:p>
        </p:txBody>
      </p:sp>
      <p:sp>
        <p:nvSpPr>
          <p:cNvPr id="680" name="Google Shape;680;g332da9ed79e_0_40"/>
          <p:cNvSpPr txBox="1"/>
          <p:nvPr/>
        </p:nvSpPr>
        <p:spPr>
          <a:xfrm>
            <a:off x="831400" y="1495675"/>
            <a:ext cx="10612200" cy="76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lang="en-US" sz="1900">
                <a:solidFill>
                  <a:schemeClr val="dk1"/>
                </a:solidFill>
                <a:latin typeface="Helvetica Neue"/>
                <a:ea typeface="Helvetica Neue"/>
                <a:cs typeface="Helvetica Neue"/>
                <a:sym typeface="Helvetica Neue"/>
              </a:rPr>
              <a:t>In the aim of reducing dimensionality, </a:t>
            </a:r>
            <a:r>
              <a:rPr b="1" lang="en-US" sz="1900">
                <a:solidFill>
                  <a:schemeClr val="dk1"/>
                </a:solidFill>
                <a:latin typeface="Helvetica Neue"/>
                <a:ea typeface="Helvetica Neue"/>
                <a:cs typeface="Helvetica Neue"/>
                <a:sym typeface="Helvetica Neue"/>
              </a:rPr>
              <a:t>principal component analysis yields minimal results</a:t>
            </a:r>
            <a:r>
              <a:rPr lang="en-US" sz="1900">
                <a:solidFill>
                  <a:schemeClr val="dk1"/>
                </a:solidFill>
                <a:latin typeface="Helvetica Neue"/>
                <a:ea typeface="Helvetica Neue"/>
                <a:cs typeface="Helvetica Neue"/>
                <a:sym typeface="Helvetica Neue"/>
              </a:rPr>
              <a:t> - most of the </a:t>
            </a:r>
            <a:r>
              <a:rPr b="1" lang="en-US" sz="1900">
                <a:solidFill>
                  <a:schemeClr val="dk1"/>
                </a:solidFill>
                <a:latin typeface="Helvetica Neue"/>
                <a:ea typeface="Helvetica Neue"/>
                <a:cs typeface="Helvetica Neue"/>
                <a:sym typeface="Helvetica Neue"/>
              </a:rPr>
              <a:t>dimensionality should be reduced on the categorical variables</a:t>
            </a:r>
            <a:endParaRPr b="1" i="0" sz="1900" u="none" cap="none" strike="noStrike">
              <a:solidFill>
                <a:srgbClr val="000000"/>
              </a:solidFill>
              <a:latin typeface="Helvetica Neue"/>
              <a:ea typeface="Helvetica Neue"/>
              <a:cs typeface="Helvetica Neue"/>
              <a:sym typeface="Helvetica Neue"/>
            </a:endParaRPr>
          </a:p>
        </p:txBody>
      </p:sp>
      <p:cxnSp>
        <p:nvCxnSpPr>
          <p:cNvPr id="681" name="Google Shape;681;g332da9ed79e_0_40"/>
          <p:cNvCxnSpPr/>
          <p:nvPr/>
        </p:nvCxnSpPr>
        <p:spPr>
          <a:xfrm>
            <a:off x="865075" y="2214425"/>
            <a:ext cx="105810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85" name="Shape 685"/>
        <p:cNvGrpSpPr/>
        <p:nvPr/>
      </p:nvGrpSpPr>
      <p:grpSpPr>
        <a:xfrm>
          <a:off x="0" y="0"/>
          <a:ext cx="0" cy="0"/>
          <a:chOff x="0" y="0"/>
          <a:chExt cx="0" cy="0"/>
        </a:xfrm>
      </p:grpSpPr>
      <p:sp>
        <p:nvSpPr>
          <p:cNvPr id="686" name="Google Shape;686;g3331664d9d8_0_26"/>
          <p:cNvSpPr txBox="1"/>
          <p:nvPr>
            <p:ph type="title"/>
          </p:nvPr>
        </p:nvSpPr>
        <p:spPr>
          <a:xfrm>
            <a:off x="839788" y="3"/>
            <a:ext cx="10515600" cy="13257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sz="3100"/>
              <a:t>Model Selection - Hyperparameter Tuned Results</a:t>
            </a:r>
            <a:endParaRPr sz="3100"/>
          </a:p>
        </p:txBody>
      </p:sp>
      <p:sp>
        <p:nvSpPr>
          <p:cNvPr id="687" name="Google Shape;687;g3331664d9d8_0_26"/>
          <p:cNvSpPr txBox="1"/>
          <p:nvPr>
            <p:ph idx="12" type="sldNum"/>
          </p:nvPr>
        </p:nvSpPr>
        <p:spPr>
          <a:xfrm>
            <a:off x="8610601" y="6459132"/>
            <a:ext cx="34323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en-US"/>
              <a:t>‹#›</a:t>
            </a:fld>
            <a:endParaRPr/>
          </a:p>
        </p:txBody>
      </p:sp>
      <p:sp>
        <p:nvSpPr>
          <p:cNvPr id="688" name="Google Shape;688;g3331664d9d8_0_26"/>
          <p:cNvSpPr txBox="1"/>
          <p:nvPr/>
        </p:nvSpPr>
        <p:spPr>
          <a:xfrm>
            <a:off x="839800" y="1495675"/>
            <a:ext cx="106002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t/>
            </a:r>
            <a:endParaRPr b="1" i="0" sz="1900" u="none" cap="none" strike="noStrike">
              <a:solidFill>
                <a:srgbClr val="000000"/>
              </a:solidFill>
              <a:latin typeface="Helvetica Neue"/>
              <a:ea typeface="Helvetica Neue"/>
              <a:cs typeface="Helvetica Neue"/>
              <a:sym typeface="Helvetica Neue"/>
            </a:endParaRPr>
          </a:p>
        </p:txBody>
      </p:sp>
      <p:graphicFrame>
        <p:nvGraphicFramePr>
          <p:cNvPr id="689" name="Google Shape;689;g3331664d9d8_0_26"/>
          <p:cNvGraphicFramePr/>
          <p:nvPr/>
        </p:nvGraphicFramePr>
        <p:xfrm>
          <a:off x="916000" y="2433413"/>
          <a:ext cx="3000000" cy="3000000"/>
        </p:xfrm>
        <a:graphic>
          <a:graphicData uri="http://schemas.openxmlformats.org/drawingml/2006/table">
            <a:tbl>
              <a:tblPr>
                <a:noFill/>
                <a:tableStyleId>{6F36B0A0-8AF3-486A-A779-009A98428F98}</a:tableStyleId>
              </a:tblPr>
              <a:tblGrid>
                <a:gridCol w="3019900"/>
                <a:gridCol w="1516050"/>
                <a:gridCol w="1516050"/>
                <a:gridCol w="1516050"/>
                <a:gridCol w="1516050"/>
                <a:gridCol w="1516050"/>
              </a:tblGrid>
              <a:tr h="431425">
                <a:tc>
                  <a:txBody>
                    <a:bodyPr/>
                    <a:lstStyle/>
                    <a:p>
                      <a:pPr indent="0" lvl="0" marL="0" rtl="0" algn="l">
                        <a:spcBef>
                          <a:spcPts val="0"/>
                        </a:spcBef>
                        <a:spcAft>
                          <a:spcPts val="0"/>
                        </a:spcAft>
                        <a:buNone/>
                      </a:pPr>
                      <a:r>
                        <a:rPr b="1" lang="en-US">
                          <a:solidFill>
                            <a:schemeClr val="lt1"/>
                          </a:solidFill>
                          <a:latin typeface="Helvetica Neue"/>
                          <a:ea typeface="Helvetica Neue"/>
                          <a:cs typeface="Helvetica Neue"/>
                          <a:sym typeface="Helvetica Neue"/>
                        </a:rPr>
                        <a:t>Models</a:t>
                      </a:r>
                      <a:endParaRPr b="1">
                        <a:solidFill>
                          <a:schemeClr val="lt1"/>
                        </a:solidFill>
                      </a:endParaRPr>
                    </a:p>
                  </a:txBody>
                  <a:tcPr marT="91425" marB="91425" marR="91425" marL="91425" anchor="ctr">
                    <a:solidFill>
                      <a:srgbClr val="800000"/>
                    </a:solidFill>
                  </a:tcPr>
                </a:tc>
                <a:tc>
                  <a:txBody>
                    <a:bodyPr/>
                    <a:lstStyle/>
                    <a:p>
                      <a:pPr indent="0" lvl="0" marL="0" rtl="0" algn="ctr">
                        <a:spcBef>
                          <a:spcPts val="0"/>
                        </a:spcBef>
                        <a:spcAft>
                          <a:spcPts val="0"/>
                        </a:spcAft>
                        <a:buNone/>
                      </a:pPr>
                      <a:r>
                        <a:rPr b="1" lang="en-US">
                          <a:solidFill>
                            <a:schemeClr val="lt1"/>
                          </a:solidFill>
                          <a:latin typeface="Helvetica Neue"/>
                          <a:ea typeface="Helvetica Neue"/>
                          <a:cs typeface="Helvetica Neue"/>
                          <a:sym typeface="Helvetica Neue"/>
                        </a:rPr>
                        <a:t>F2-Score</a:t>
                      </a:r>
                      <a:endParaRPr b="1">
                        <a:solidFill>
                          <a:schemeClr val="lt1"/>
                        </a:solidFill>
                        <a:latin typeface="Helvetica Neue"/>
                        <a:ea typeface="Helvetica Neue"/>
                        <a:cs typeface="Helvetica Neue"/>
                        <a:sym typeface="Helvetica Neue"/>
                      </a:endParaRPr>
                    </a:p>
                  </a:txBody>
                  <a:tcPr marT="91425" marB="91425" marR="91425" marL="91425" anchor="ctr">
                    <a:solidFill>
                      <a:srgbClr val="800000"/>
                    </a:solidFill>
                  </a:tcPr>
                </a:tc>
                <a:tc>
                  <a:txBody>
                    <a:bodyPr/>
                    <a:lstStyle/>
                    <a:p>
                      <a:pPr indent="0" lvl="0" marL="0" rtl="0" algn="ctr">
                        <a:spcBef>
                          <a:spcPts val="0"/>
                        </a:spcBef>
                        <a:spcAft>
                          <a:spcPts val="0"/>
                        </a:spcAft>
                        <a:buNone/>
                      </a:pPr>
                      <a:r>
                        <a:rPr b="1" lang="en-US">
                          <a:solidFill>
                            <a:schemeClr val="lt1"/>
                          </a:solidFill>
                          <a:latin typeface="Helvetica Neue"/>
                          <a:ea typeface="Helvetica Neue"/>
                          <a:cs typeface="Helvetica Neue"/>
                          <a:sym typeface="Helvetica Neue"/>
                        </a:rPr>
                        <a:t>Recall (1)</a:t>
                      </a:r>
                      <a:endParaRPr b="1">
                        <a:solidFill>
                          <a:schemeClr val="lt1"/>
                        </a:solidFill>
                        <a:latin typeface="Helvetica Neue"/>
                        <a:ea typeface="Helvetica Neue"/>
                        <a:cs typeface="Helvetica Neue"/>
                        <a:sym typeface="Helvetica Neue"/>
                      </a:endParaRPr>
                    </a:p>
                  </a:txBody>
                  <a:tcPr marT="91425" marB="91425" marR="91425" marL="91425" anchor="ctr">
                    <a:lnB cap="flat" cmpd="sng" w="9525">
                      <a:solidFill>
                        <a:schemeClr val="lt1"/>
                      </a:solidFill>
                      <a:prstDash val="solid"/>
                      <a:round/>
                      <a:headEnd len="sm" w="sm" type="none"/>
                      <a:tailEnd len="sm" w="sm" type="none"/>
                    </a:lnB>
                    <a:solidFill>
                      <a:srgbClr val="800000"/>
                    </a:solidFill>
                  </a:tcPr>
                </a:tc>
                <a:tc>
                  <a:txBody>
                    <a:bodyPr/>
                    <a:lstStyle/>
                    <a:p>
                      <a:pPr indent="0" lvl="0" marL="0" rtl="0" algn="ctr">
                        <a:spcBef>
                          <a:spcPts val="0"/>
                        </a:spcBef>
                        <a:spcAft>
                          <a:spcPts val="0"/>
                        </a:spcAft>
                        <a:buClr>
                          <a:schemeClr val="dk1"/>
                        </a:buClr>
                        <a:buSzPts val="1100"/>
                        <a:buFont typeface="Arial"/>
                        <a:buNone/>
                      </a:pPr>
                      <a:r>
                        <a:rPr b="1" lang="en-US">
                          <a:solidFill>
                            <a:schemeClr val="lt1"/>
                          </a:solidFill>
                          <a:latin typeface="Helvetica Neue"/>
                          <a:ea typeface="Helvetica Neue"/>
                          <a:cs typeface="Helvetica Neue"/>
                          <a:sym typeface="Helvetica Neue"/>
                        </a:rPr>
                        <a:t>Precision (1)</a:t>
                      </a:r>
                      <a:endParaRPr b="1">
                        <a:solidFill>
                          <a:schemeClr val="lt1"/>
                        </a:solidFill>
                        <a:latin typeface="Helvetica Neue"/>
                        <a:ea typeface="Helvetica Neue"/>
                        <a:cs typeface="Helvetica Neue"/>
                        <a:sym typeface="Helvetica Neue"/>
                      </a:endParaRPr>
                    </a:p>
                  </a:txBody>
                  <a:tcPr marT="91425" marB="91425" marR="91425" marL="91425" anchor="ctr">
                    <a:solidFill>
                      <a:srgbClr val="800000"/>
                    </a:solidFill>
                  </a:tcPr>
                </a:tc>
                <a:tc>
                  <a:txBody>
                    <a:bodyPr/>
                    <a:lstStyle/>
                    <a:p>
                      <a:pPr indent="0" lvl="0" marL="0" rtl="0" algn="ctr">
                        <a:spcBef>
                          <a:spcPts val="0"/>
                        </a:spcBef>
                        <a:spcAft>
                          <a:spcPts val="0"/>
                        </a:spcAft>
                        <a:buClr>
                          <a:schemeClr val="dk1"/>
                        </a:buClr>
                        <a:buSzPts val="1100"/>
                        <a:buFont typeface="Arial"/>
                        <a:buNone/>
                      </a:pPr>
                      <a:r>
                        <a:rPr b="1" lang="en-US">
                          <a:solidFill>
                            <a:schemeClr val="lt1"/>
                          </a:solidFill>
                          <a:latin typeface="Helvetica Neue"/>
                          <a:ea typeface="Helvetica Neue"/>
                          <a:cs typeface="Helvetica Neue"/>
                          <a:sym typeface="Helvetica Neue"/>
                        </a:rPr>
                        <a:t>Recall (0)</a:t>
                      </a:r>
                      <a:endParaRPr b="1">
                        <a:solidFill>
                          <a:schemeClr val="lt1"/>
                        </a:solidFill>
                        <a:latin typeface="Helvetica Neue"/>
                        <a:ea typeface="Helvetica Neue"/>
                        <a:cs typeface="Helvetica Neue"/>
                        <a:sym typeface="Helvetica Neue"/>
                      </a:endParaRPr>
                    </a:p>
                  </a:txBody>
                  <a:tcPr marT="91425" marB="91425" marR="91425" marL="91425" anchor="ctr">
                    <a:solidFill>
                      <a:srgbClr val="800000"/>
                    </a:solidFill>
                  </a:tcPr>
                </a:tc>
                <a:tc>
                  <a:txBody>
                    <a:bodyPr/>
                    <a:lstStyle/>
                    <a:p>
                      <a:pPr indent="0" lvl="0" marL="0" rtl="0" algn="ctr">
                        <a:spcBef>
                          <a:spcPts val="0"/>
                        </a:spcBef>
                        <a:spcAft>
                          <a:spcPts val="0"/>
                        </a:spcAft>
                        <a:buNone/>
                      </a:pPr>
                      <a:r>
                        <a:rPr b="1" lang="en-US">
                          <a:solidFill>
                            <a:schemeClr val="lt1"/>
                          </a:solidFill>
                          <a:latin typeface="Helvetica Neue"/>
                          <a:ea typeface="Helvetica Neue"/>
                          <a:cs typeface="Helvetica Neue"/>
                          <a:sym typeface="Helvetica Neue"/>
                        </a:rPr>
                        <a:t>Precision (0)</a:t>
                      </a:r>
                      <a:endParaRPr b="1">
                        <a:solidFill>
                          <a:schemeClr val="lt1"/>
                        </a:solidFill>
                        <a:latin typeface="Helvetica Neue"/>
                        <a:ea typeface="Helvetica Neue"/>
                        <a:cs typeface="Helvetica Neue"/>
                        <a:sym typeface="Helvetica Neue"/>
                      </a:endParaRPr>
                    </a:p>
                  </a:txBody>
                  <a:tcPr marT="91425" marB="91425" marR="91425" marL="91425" anchor="ctr">
                    <a:solidFill>
                      <a:srgbClr val="800000"/>
                    </a:solidFill>
                  </a:tcPr>
                </a:tc>
              </a:tr>
              <a:tr h="609575">
                <a:tc>
                  <a:txBody>
                    <a:bodyPr/>
                    <a:lstStyle/>
                    <a:p>
                      <a:pPr indent="0" lvl="0" marL="0" rtl="0" algn="l">
                        <a:spcBef>
                          <a:spcPts val="0"/>
                        </a:spcBef>
                        <a:spcAft>
                          <a:spcPts val="0"/>
                        </a:spcAft>
                        <a:buNone/>
                      </a:pPr>
                      <a:r>
                        <a:rPr b="1" lang="en-US">
                          <a:latin typeface="Helvetica Neue"/>
                          <a:ea typeface="Helvetica Neue"/>
                          <a:cs typeface="Helvetica Neue"/>
                          <a:sym typeface="Helvetica Neue"/>
                        </a:rPr>
                        <a:t>Random Forest</a:t>
                      </a:r>
                      <a:endParaRPr b="1">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b="1" lang="en-US">
                          <a:solidFill>
                            <a:schemeClr val="dk1"/>
                          </a:solidFill>
                          <a:latin typeface="Helvetica Neue"/>
                          <a:ea typeface="Helvetica Neue"/>
                          <a:cs typeface="Helvetica Neue"/>
                          <a:sym typeface="Helvetica Neue"/>
                        </a:rPr>
                        <a:t>(Optimal Threshold: ~0.20)</a:t>
                      </a:r>
                      <a:endParaRPr b="1">
                        <a:latin typeface="Helvetica Neue"/>
                        <a:ea typeface="Helvetica Neue"/>
                        <a:cs typeface="Helvetica Neue"/>
                        <a:sym typeface="Helvetica Neue"/>
                      </a:endParaRPr>
                    </a:p>
                  </a:txBody>
                  <a:tcPr marT="91425" marB="91425" marR="91425" marL="91425" anchor="ctr"/>
                </a:tc>
                <a:tc>
                  <a:txBody>
                    <a:bodyPr/>
                    <a:lstStyle/>
                    <a:p>
                      <a:pPr indent="0" lvl="0" marL="0" rtl="0" algn="ctr">
                        <a:spcBef>
                          <a:spcPts val="0"/>
                        </a:spcBef>
                        <a:spcAft>
                          <a:spcPts val="0"/>
                        </a:spcAft>
                        <a:buNone/>
                      </a:pPr>
                      <a:r>
                        <a:rPr lang="en-US">
                          <a:latin typeface="Helvetica Neue"/>
                          <a:ea typeface="Helvetica Neue"/>
                          <a:cs typeface="Helvetica Neue"/>
                          <a:sym typeface="Helvetica Neue"/>
                        </a:rPr>
                        <a:t>0.414</a:t>
                      </a:r>
                      <a:endParaRPr>
                        <a:latin typeface="Helvetica Neue"/>
                        <a:ea typeface="Helvetica Neue"/>
                        <a:cs typeface="Helvetica Neue"/>
                        <a:sym typeface="Helvetica Neue"/>
                      </a:endParaRPr>
                    </a:p>
                  </a:txBody>
                  <a:tcPr marT="91425" marB="91425" marR="91425" marL="91425" anchor="ctr"/>
                </a:tc>
                <a:tc>
                  <a:txBody>
                    <a:bodyPr/>
                    <a:lstStyle/>
                    <a:p>
                      <a:pPr indent="0" lvl="0" marL="0" rtl="0" algn="ctr">
                        <a:spcBef>
                          <a:spcPts val="0"/>
                        </a:spcBef>
                        <a:spcAft>
                          <a:spcPts val="0"/>
                        </a:spcAft>
                        <a:buNone/>
                      </a:pPr>
                      <a:r>
                        <a:rPr lang="en-US">
                          <a:latin typeface="Helvetica Neue"/>
                          <a:ea typeface="Helvetica Neue"/>
                          <a:cs typeface="Helvetica Neue"/>
                          <a:sym typeface="Helvetica Neue"/>
                        </a:rPr>
                        <a:t>0.861</a:t>
                      </a:r>
                      <a:endParaRPr>
                        <a:latin typeface="Helvetica Neue"/>
                        <a:ea typeface="Helvetica Neue"/>
                        <a:cs typeface="Helvetica Neue"/>
                        <a:sym typeface="Helvetica Neue"/>
                      </a:endParaRPr>
                    </a:p>
                  </a:txBody>
                  <a:tcPr marT="91425" marB="91425" marR="91425" marL="91425" anchor="ctr">
                    <a:lnT cap="flat" cmpd="sng" w="9525">
                      <a:solidFill>
                        <a:schemeClr val="lt1"/>
                      </a:solidFill>
                      <a:prstDash val="solid"/>
                      <a:round/>
                      <a:headEnd len="sm" w="sm" type="none"/>
                      <a:tailEnd len="sm" w="sm" type="none"/>
                    </a:lnT>
                  </a:tcPr>
                </a:tc>
                <a:tc>
                  <a:txBody>
                    <a:bodyPr/>
                    <a:lstStyle/>
                    <a:p>
                      <a:pPr indent="0" lvl="0" marL="0" rtl="0" algn="ctr">
                        <a:spcBef>
                          <a:spcPts val="0"/>
                        </a:spcBef>
                        <a:spcAft>
                          <a:spcPts val="0"/>
                        </a:spcAft>
                        <a:buNone/>
                      </a:pPr>
                      <a:r>
                        <a:rPr lang="en-US"/>
                        <a:t>0.134</a:t>
                      </a:r>
                      <a:endParaRPr/>
                    </a:p>
                  </a:txBody>
                  <a:tcPr marT="91425" marB="91425" marR="91425" marL="91425" anchor="ctr"/>
                </a:tc>
                <a:tc>
                  <a:txBody>
                    <a:bodyPr/>
                    <a:lstStyle/>
                    <a:p>
                      <a:pPr indent="0" lvl="0" marL="0" rtl="0" algn="ctr">
                        <a:spcBef>
                          <a:spcPts val="0"/>
                        </a:spcBef>
                        <a:spcAft>
                          <a:spcPts val="0"/>
                        </a:spcAft>
                        <a:buNone/>
                      </a:pPr>
                      <a:r>
                        <a:rPr lang="en-US"/>
                        <a:t>0.278</a:t>
                      </a:r>
                      <a:endParaRPr/>
                    </a:p>
                  </a:txBody>
                  <a:tcPr marT="91425" marB="91425" marR="91425" marL="91425" anchor="ctr"/>
                </a:tc>
                <a:tc>
                  <a:txBody>
                    <a:bodyPr/>
                    <a:lstStyle/>
                    <a:p>
                      <a:pPr indent="0" lvl="0" marL="0" rtl="0" algn="ctr">
                        <a:spcBef>
                          <a:spcPts val="0"/>
                        </a:spcBef>
                        <a:spcAft>
                          <a:spcPts val="0"/>
                        </a:spcAft>
                        <a:buNone/>
                      </a:pPr>
                      <a:r>
                        <a:rPr lang="en-US"/>
                        <a:t>0.939</a:t>
                      </a:r>
                      <a:endParaRPr/>
                    </a:p>
                  </a:txBody>
                  <a:tcPr marT="91425" marB="91425" marR="91425" marL="91425" anchor="ctr"/>
                </a:tc>
              </a:tr>
              <a:tr h="609575">
                <a:tc>
                  <a:txBody>
                    <a:bodyPr/>
                    <a:lstStyle/>
                    <a:p>
                      <a:pPr indent="0" lvl="0" marL="0" rtl="0" algn="l">
                        <a:spcBef>
                          <a:spcPts val="0"/>
                        </a:spcBef>
                        <a:spcAft>
                          <a:spcPts val="0"/>
                        </a:spcAft>
                        <a:buNone/>
                      </a:pPr>
                      <a:r>
                        <a:rPr b="1" lang="en-US">
                          <a:latin typeface="Helvetica Neue"/>
                          <a:ea typeface="Helvetica Neue"/>
                          <a:cs typeface="Helvetica Neue"/>
                          <a:sym typeface="Helvetica Neue"/>
                        </a:rPr>
                        <a:t>Logistic Regression</a:t>
                      </a:r>
                      <a:endParaRPr b="1">
                        <a:latin typeface="Helvetica Neue"/>
                        <a:ea typeface="Helvetica Neue"/>
                        <a:cs typeface="Helvetica Neue"/>
                        <a:sym typeface="Helvetica Neue"/>
                      </a:endParaRPr>
                    </a:p>
                  </a:txBody>
                  <a:tcPr marT="91425" marB="91425" marR="91425" marL="91425" anchor="ctr"/>
                </a:tc>
                <a:tc>
                  <a:txBody>
                    <a:bodyPr/>
                    <a:lstStyle/>
                    <a:p>
                      <a:pPr indent="0" lvl="0" marL="0" rtl="0" algn="ctr">
                        <a:spcBef>
                          <a:spcPts val="0"/>
                        </a:spcBef>
                        <a:spcAft>
                          <a:spcPts val="0"/>
                        </a:spcAft>
                        <a:buNone/>
                      </a:pPr>
                      <a:r>
                        <a:t/>
                      </a:r>
                      <a:endParaRPr>
                        <a:latin typeface="Helvetica Neue"/>
                        <a:ea typeface="Helvetica Neue"/>
                        <a:cs typeface="Helvetica Neue"/>
                        <a:sym typeface="Helvetica Neue"/>
                      </a:endParaRPr>
                    </a:p>
                  </a:txBody>
                  <a:tcPr marT="91425" marB="91425" marR="91425" marL="91425" anchor="ctr"/>
                </a:tc>
                <a:tc>
                  <a:txBody>
                    <a:bodyPr/>
                    <a:lstStyle/>
                    <a:p>
                      <a:pPr indent="0" lvl="0" marL="0" rtl="0" algn="ctr">
                        <a:spcBef>
                          <a:spcPts val="0"/>
                        </a:spcBef>
                        <a:spcAft>
                          <a:spcPts val="0"/>
                        </a:spcAft>
                        <a:buNone/>
                      </a:pPr>
                      <a:r>
                        <a:t/>
                      </a:r>
                      <a:endParaRPr>
                        <a:latin typeface="Helvetica Neue"/>
                        <a:ea typeface="Helvetica Neue"/>
                        <a:cs typeface="Helvetica Neue"/>
                        <a:sym typeface="Helvetica Neue"/>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r h="609575">
                <a:tc>
                  <a:txBody>
                    <a:bodyPr/>
                    <a:lstStyle/>
                    <a:p>
                      <a:pPr indent="0" lvl="0" marL="0" rtl="0" algn="l">
                        <a:spcBef>
                          <a:spcPts val="0"/>
                        </a:spcBef>
                        <a:spcAft>
                          <a:spcPts val="0"/>
                        </a:spcAft>
                        <a:buNone/>
                      </a:pPr>
                      <a:r>
                        <a:rPr b="1" lang="en-US">
                          <a:latin typeface="Helvetica Neue"/>
                          <a:ea typeface="Helvetica Neue"/>
                          <a:cs typeface="Helvetica Neue"/>
                          <a:sym typeface="Helvetica Neue"/>
                        </a:rPr>
                        <a:t>SVM with class weight </a:t>
                      </a:r>
                      <a:endParaRPr b="1">
                        <a:latin typeface="Helvetica Neue"/>
                        <a:ea typeface="Helvetica Neue"/>
                        <a:cs typeface="Helvetica Neue"/>
                        <a:sym typeface="Helvetica Neue"/>
                      </a:endParaRPr>
                    </a:p>
                    <a:p>
                      <a:pPr indent="0" lvl="0" marL="0" rtl="0" algn="l">
                        <a:spcBef>
                          <a:spcPts val="0"/>
                        </a:spcBef>
                        <a:spcAft>
                          <a:spcPts val="0"/>
                        </a:spcAft>
                        <a:buNone/>
                      </a:pPr>
                      <a:r>
                        <a:rPr b="1" lang="en-US">
                          <a:latin typeface="Helvetica Neue"/>
                          <a:ea typeface="Helvetica Neue"/>
                          <a:cs typeface="Helvetica Neue"/>
                          <a:sym typeface="Helvetica Neue"/>
                        </a:rPr>
                        <a:t>(</a:t>
                      </a:r>
                      <a:r>
                        <a:rPr b="1" lang="en-US">
                          <a:latin typeface="Helvetica Neue"/>
                          <a:ea typeface="Helvetica Neue"/>
                          <a:cs typeface="Helvetica Neue"/>
                          <a:sym typeface="Helvetica Neue"/>
                        </a:rPr>
                        <a:t>Optimal Threshold: ~0.15)</a:t>
                      </a:r>
                      <a:endParaRPr b="1">
                        <a:latin typeface="Helvetica Neue"/>
                        <a:ea typeface="Helvetica Neue"/>
                        <a:cs typeface="Helvetica Neue"/>
                        <a:sym typeface="Helvetica Neue"/>
                      </a:endParaRPr>
                    </a:p>
                  </a:txBody>
                  <a:tcPr marT="91425" marB="91425" marR="91425" marL="91425" anchor="ctr"/>
                </a:tc>
                <a:tc>
                  <a:txBody>
                    <a:bodyPr/>
                    <a:lstStyle/>
                    <a:p>
                      <a:pPr indent="0" lvl="0" marL="0" rtl="0" algn="l">
                        <a:spcBef>
                          <a:spcPts val="0"/>
                        </a:spcBef>
                        <a:spcAft>
                          <a:spcPts val="0"/>
                        </a:spcAft>
                        <a:buClr>
                          <a:schemeClr val="dk1"/>
                        </a:buClr>
                        <a:buSzPts val="1100"/>
                        <a:buFont typeface="Arial"/>
                        <a:buNone/>
                      </a:pPr>
                      <a:r>
                        <a:rPr lang="en-US">
                          <a:latin typeface="Helvetica Neue"/>
                          <a:ea typeface="Helvetica Neue"/>
                          <a:cs typeface="Helvetica Neue"/>
                          <a:sym typeface="Helvetica Neue"/>
                        </a:rPr>
                        <a:t>         0.135</a:t>
                      </a:r>
                      <a:endParaRPr>
                        <a:latin typeface="Helvetica Neue"/>
                        <a:ea typeface="Helvetica Neue"/>
                        <a:cs typeface="Helvetica Neue"/>
                        <a:sym typeface="Helvetica Neue"/>
                      </a:endParaRPr>
                    </a:p>
                  </a:txBody>
                  <a:tcPr marT="91425" marB="91425" marR="91425" marL="91425" anchor="ctr"/>
                </a:tc>
                <a:tc>
                  <a:txBody>
                    <a:bodyPr/>
                    <a:lstStyle/>
                    <a:p>
                      <a:pPr indent="0" lvl="0" marL="0" rtl="0" algn="l">
                        <a:spcBef>
                          <a:spcPts val="0"/>
                        </a:spcBef>
                        <a:spcAft>
                          <a:spcPts val="0"/>
                        </a:spcAft>
                        <a:buNone/>
                      </a:pPr>
                      <a:r>
                        <a:rPr lang="en-US">
                          <a:latin typeface="Helvetica Neue"/>
                          <a:ea typeface="Helvetica Neue"/>
                          <a:cs typeface="Helvetica Neue"/>
                          <a:sym typeface="Helvetica Neue"/>
                        </a:rPr>
                        <a:t>          0.131</a:t>
                      </a:r>
                      <a:endParaRPr>
                        <a:latin typeface="Helvetica Neue"/>
                        <a:ea typeface="Helvetica Neue"/>
                        <a:cs typeface="Helvetica Neue"/>
                        <a:sym typeface="Helvetica Neue"/>
                      </a:endParaRPr>
                    </a:p>
                  </a:txBody>
                  <a:tcPr marT="91425" marB="91425" marR="91425" marL="91425" anchor="ctr"/>
                </a:tc>
                <a:tc>
                  <a:txBody>
                    <a:bodyPr/>
                    <a:lstStyle/>
                    <a:p>
                      <a:pPr indent="0" lvl="0" marL="0" rtl="0" algn="ctr">
                        <a:spcBef>
                          <a:spcPts val="0"/>
                        </a:spcBef>
                        <a:spcAft>
                          <a:spcPts val="0"/>
                        </a:spcAft>
                        <a:buNone/>
                      </a:pPr>
                      <a:r>
                        <a:rPr lang="en-US"/>
                        <a:t>0.148</a:t>
                      </a:r>
                      <a:endParaRPr/>
                    </a:p>
                  </a:txBody>
                  <a:tcPr marT="91425" marB="91425" marR="91425" marL="91425" anchor="ctr"/>
                </a:tc>
                <a:tc>
                  <a:txBody>
                    <a:bodyPr/>
                    <a:lstStyle/>
                    <a:p>
                      <a:pPr indent="0" lvl="0" marL="0" rtl="0" algn="ctr">
                        <a:spcBef>
                          <a:spcPts val="0"/>
                        </a:spcBef>
                        <a:spcAft>
                          <a:spcPts val="0"/>
                        </a:spcAft>
                        <a:buNone/>
                      </a:pPr>
                      <a:r>
                        <a:rPr lang="en-US"/>
                        <a:t>0.894</a:t>
                      </a:r>
                      <a:endParaRPr/>
                    </a:p>
                  </a:txBody>
                  <a:tcPr marT="91425" marB="91425" marR="91425" marL="91425" anchor="ctr"/>
                </a:tc>
                <a:tc>
                  <a:txBody>
                    <a:bodyPr/>
                    <a:lstStyle/>
                    <a:p>
                      <a:pPr indent="0" lvl="0" marL="0" rtl="0" algn="ctr">
                        <a:spcBef>
                          <a:spcPts val="0"/>
                        </a:spcBef>
                        <a:spcAft>
                          <a:spcPts val="0"/>
                        </a:spcAft>
                        <a:buNone/>
                      </a:pPr>
                      <a:r>
                        <a:rPr lang="en-US"/>
                        <a:t>0.906</a:t>
                      </a:r>
                      <a:endParaRPr/>
                    </a:p>
                  </a:txBody>
                  <a:tcPr marT="91425" marB="91425" marR="91425" marL="91425" anchor="ctr"/>
                </a:tc>
              </a:tr>
              <a:tr h="609575">
                <a:tc>
                  <a:txBody>
                    <a:bodyPr/>
                    <a:lstStyle/>
                    <a:p>
                      <a:pPr indent="0" lvl="0" marL="0" rtl="0" algn="l">
                        <a:spcBef>
                          <a:spcPts val="0"/>
                        </a:spcBef>
                        <a:spcAft>
                          <a:spcPts val="0"/>
                        </a:spcAft>
                        <a:buNone/>
                      </a:pPr>
                      <a:r>
                        <a:rPr b="1" lang="en-US">
                          <a:latin typeface="Helvetica Neue"/>
                          <a:ea typeface="Helvetica Neue"/>
                          <a:cs typeface="Helvetica Neue"/>
                          <a:sym typeface="Helvetica Neue"/>
                        </a:rPr>
                        <a:t>LLM Model(Ollama)</a:t>
                      </a:r>
                      <a:endParaRPr b="1">
                        <a:latin typeface="Helvetica Neue"/>
                        <a:ea typeface="Helvetica Neue"/>
                        <a:cs typeface="Helvetica Neue"/>
                        <a:sym typeface="Helvetica Neue"/>
                      </a:endParaRPr>
                    </a:p>
                  </a:txBody>
                  <a:tcPr marT="91425" marB="91425" marR="91425" marL="91425" anchor="ctr"/>
                </a:tc>
                <a:tc>
                  <a:txBody>
                    <a:bodyPr/>
                    <a:lstStyle/>
                    <a:p>
                      <a:pPr indent="0" lvl="0" marL="0" rtl="0" algn="ctr">
                        <a:spcBef>
                          <a:spcPts val="0"/>
                        </a:spcBef>
                        <a:spcAft>
                          <a:spcPts val="0"/>
                        </a:spcAft>
                        <a:buNone/>
                      </a:pPr>
                      <a:r>
                        <a:rPr lang="en-US">
                          <a:latin typeface="Helvetica Neue"/>
                          <a:ea typeface="Helvetica Neue"/>
                          <a:cs typeface="Helvetica Neue"/>
                          <a:sym typeface="Helvetica Neue"/>
                        </a:rPr>
                        <a:t>0.294</a:t>
                      </a:r>
                      <a:endParaRPr>
                        <a:latin typeface="Helvetica Neue"/>
                        <a:ea typeface="Helvetica Neue"/>
                        <a:cs typeface="Helvetica Neue"/>
                        <a:sym typeface="Helvetica Neue"/>
                      </a:endParaRPr>
                    </a:p>
                  </a:txBody>
                  <a:tcPr marT="91425" marB="91425" marR="91425" marL="91425" anchor="ctr"/>
                </a:tc>
                <a:tc>
                  <a:txBody>
                    <a:bodyPr/>
                    <a:lstStyle/>
                    <a:p>
                      <a:pPr indent="0" lvl="0" marL="0" rtl="0" algn="ctr">
                        <a:spcBef>
                          <a:spcPts val="0"/>
                        </a:spcBef>
                        <a:spcAft>
                          <a:spcPts val="0"/>
                        </a:spcAft>
                        <a:buNone/>
                      </a:pPr>
                      <a:r>
                        <a:rPr lang="en-US">
                          <a:latin typeface="Helvetica Neue"/>
                          <a:ea typeface="Helvetica Neue"/>
                          <a:cs typeface="Helvetica Neue"/>
                          <a:sym typeface="Helvetica Neue"/>
                        </a:rPr>
                        <a:t>0.716</a:t>
                      </a:r>
                      <a:endParaRPr>
                        <a:latin typeface="Helvetica Neue"/>
                        <a:ea typeface="Helvetica Neue"/>
                        <a:cs typeface="Helvetica Neue"/>
                        <a:sym typeface="Helvetica Neue"/>
                      </a:endParaRPr>
                    </a:p>
                  </a:txBody>
                  <a:tcPr marT="91425" marB="91425" marR="91425" marL="91425" anchor="ctr"/>
                </a:tc>
                <a:tc>
                  <a:txBody>
                    <a:bodyPr/>
                    <a:lstStyle/>
                    <a:p>
                      <a:pPr indent="0" lvl="0" marL="0" rtl="0" algn="ctr">
                        <a:spcBef>
                          <a:spcPts val="0"/>
                        </a:spcBef>
                        <a:spcAft>
                          <a:spcPts val="0"/>
                        </a:spcAft>
                        <a:buNone/>
                      </a:pPr>
                      <a:r>
                        <a:rPr lang="en-US"/>
                        <a:t>0.091</a:t>
                      </a:r>
                      <a:endParaRPr/>
                    </a:p>
                  </a:txBody>
                  <a:tcPr marT="91425" marB="91425" marR="91425" marL="91425" anchor="ctr"/>
                </a:tc>
                <a:tc>
                  <a:txBody>
                    <a:bodyPr/>
                    <a:lstStyle/>
                    <a:p>
                      <a:pPr indent="0" lvl="0" marL="0" rtl="0" algn="ctr">
                        <a:spcBef>
                          <a:spcPts val="0"/>
                        </a:spcBef>
                        <a:spcAft>
                          <a:spcPts val="0"/>
                        </a:spcAft>
                        <a:buNone/>
                      </a:pPr>
                      <a:r>
                        <a:rPr lang="en-US"/>
                        <a:t>0.283</a:t>
                      </a:r>
                      <a:endParaRPr/>
                    </a:p>
                  </a:txBody>
                  <a:tcPr marT="91425" marB="91425" marR="91425" marL="91425" anchor="ctr"/>
                </a:tc>
                <a:tc>
                  <a:txBody>
                    <a:bodyPr/>
                    <a:lstStyle/>
                    <a:p>
                      <a:pPr indent="0" lvl="0" marL="0" rtl="0" algn="ctr">
                        <a:spcBef>
                          <a:spcPts val="0"/>
                        </a:spcBef>
                        <a:spcAft>
                          <a:spcPts val="0"/>
                        </a:spcAft>
                        <a:buNone/>
                      </a:pPr>
                      <a:r>
                        <a:rPr lang="en-US"/>
                        <a:t>0.915</a:t>
                      </a:r>
                      <a:endParaRPr/>
                    </a:p>
                  </a:txBody>
                  <a:tcPr marT="91425" marB="91425" marR="91425" marL="91425" anchor="ctr"/>
                </a:tc>
              </a:tr>
              <a:tr h="609575">
                <a:tc>
                  <a:txBody>
                    <a:bodyPr/>
                    <a:lstStyle/>
                    <a:p>
                      <a:pPr indent="0" lvl="0" marL="0" rtl="0" algn="l">
                        <a:spcBef>
                          <a:spcPts val="0"/>
                        </a:spcBef>
                        <a:spcAft>
                          <a:spcPts val="0"/>
                        </a:spcAft>
                        <a:buNone/>
                      </a:pPr>
                      <a:r>
                        <a:rPr b="1" lang="en-US"/>
                        <a:t>XGBoost</a:t>
                      </a:r>
                      <a:endParaRPr b="1"/>
                    </a:p>
                    <a:p>
                      <a:pPr indent="0" lvl="0" marL="0" rtl="0" algn="l">
                        <a:spcBef>
                          <a:spcPts val="0"/>
                        </a:spcBef>
                        <a:spcAft>
                          <a:spcPts val="0"/>
                        </a:spcAft>
                        <a:buNone/>
                      </a:pPr>
                      <a:r>
                        <a:rPr b="1" lang="en-US"/>
                        <a:t>(Optimal Threshold: ~0.505)</a:t>
                      </a:r>
                      <a:endParaRPr b="1"/>
                    </a:p>
                  </a:txBody>
                  <a:tcPr marT="91425" marB="91425" marR="91425" marL="91425" anchor="ctr"/>
                </a:tc>
                <a:tc>
                  <a:txBody>
                    <a:bodyPr/>
                    <a:lstStyle/>
                    <a:p>
                      <a:pPr indent="0" lvl="0" marL="0" rtl="0" algn="ctr">
                        <a:spcBef>
                          <a:spcPts val="0"/>
                        </a:spcBef>
                        <a:spcAft>
                          <a:spcPts val="0"/>
                        </a:spcAft>
                        <a:buNone/>
                      </a:pPr>
                      <a:r>
                        <a:rPr lang="en-US"/>
                        <a:t>0.426</a:t>
                      </a:r>
                      <a:endParaRPr/>
                    </a:p>
                  </a:txBody>
                  <a:tcPr marT="91425" marB="91425" marR="91425" marL="91425" anchor="ctr"/>
                </a:tc>
                <a:tc>
                  <a:txBody>
                    <a:bodyPr/>
                    <a:lstStyle/>
                    <a:p>
                      <a:pPr indent="0" lvl="0" marL="0" rtl="0" algn="ctr">
                        <a:spcBef>
                          <a:spcPts val="0"/>
                        </a:spcBef>
                        <a:spcAft>
                          <a:spcPts val="0"/>
                        </a:spcAft>
                        <a:buNone/>
                      </a:pPr>
                      <a:r>
                        <a:rPr lang="en-US"/>
                        <a:t>0.770</a:t>
                      </a:r>
                      <a:endParaRPr/>
                    </a:p>
                  </a:txBody>
                  <a:tcPr marT="91425" marB="91425" marR="91425" marL="91425" anchor="ctr"/>
                </a:tc>
                <a:tc>
                  <a:txBody>
                    <a:bodyPr/>
                    <a:lstStyle/>
                    <a:p>
                      <a:pPr indent="0" lvl="0" marL="0" rtl="0" algn="ctr">
                        <a:spcBef>
                          <a:spcPts val="0"/>
                        </a:spcBef>
                        <a:spcAft>
                          <a:spcPts val="0"/>
                        </a:spcAft>
                        <a:buNone/>
                      </a:pPr>
                      <a:r>
                        <a:rPr lang="en-US"/>
                        <a:t>0.150</a:t>
                      </a:r>
                      <a:endParaRPr/>
                    </a:p>
                  </a:txBody>
                  <a:tcPr marT="91425" marB="91425" marR="91425" marL="91425" anchor="ctr"/>
                </a:tc>
                <a:tc>
                  <a:txBody>
                    <a:bodyPr/>
                    <a:lstStyle/>
                    <a:p>
                      <a:pPr indent="0" lvl="0" marL="0" rtl="0" algn="ctr">
                        <a:spcBef>
                          <a:spcPts val="0"/>
                        </a:spcBef>
                        <a:spcAft>
                          <a:spcPts val="0"/>
                        </a:spcAft>
                        <a:buNone/>
                      </a:pPr>
                      <a:r>
                        <a:rPr lang="en-US"/>
                        <a:t>0.450</a:t>
                      </a:r>
                      <a:endParaRPr/>
                    </a:p>
                  </a:txBody>
                  <a:tcPr marT="91425" marB="91425" marR="91425" marL="91425" anchor="ctr"/>
                </a:tc>
                <a:tc>
                  <a:txBody>
                    <a:bodyPr/>
                    <a:lstStyle/>
                    <a:p>
                      <a:pPr indent="0" lvl="0" marL="0" rtl="0" algn="ctr">
                        <a:spcBef>
                          <a:spcPts val="0"/>
                        </a:spcBef>
                        <a:spcAft>
                          <a:spcPts val="0"/>
                        </a:spcAft>
                        <a:buNone/>
                      </a:pPr>
                      <a:r>
                        <a:rPr lang="en-US"/>
                        <a:t>0.940</a:t>
                      </a:r>
                      <a:endParaRPr/>
                    </a:p>
                  </a:txBody>
                  <a:tcPr marT="91425" marB="91425" marR="91425" marL="91425" anchor="ctr"/>
                </a:tc>
              </a:tr>
            </a:tbl>
          </a:graphicData>
        </a:graphic>
      </p:graphicFrame>
      <p:sp>
        <p:nvSpPr>
          <p:cNvPr id="690" name="Google Shape;690;g3331664d9d8_0_26"/>
          <p:cNvSpPr txBox="1"/>
          <p:nvPr/>
        </p:nvSpPr>
        <p:spPr>
          <a:xfrm>
            <a:off x="916000" y="1623675"/>
            <a:ext cx="10600200" cy="4311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t/>
            </a:r>
            <a:endParaRPr b="1" i="0" sz="16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94" name="Shape 694"/>
        <p:cNvGrpSpPr/>
        <p:nvPr/>
      </p:nvGrpSpPr>
      <p:grpSpPr>
        <a:xfrm>
          <a:off x="0" y="0"/>
          <a:ext cx="0" cy="0"/>
          <a:chOff x="0" y="0"/>
          <a:chExt cx="0" cy="0"/>
        </a:xfrm>
      </p:grpSpPr>
      <p:sp>
        <p:nvSpPr>
          <p:cNvPr id="695" name="Google Shape;695;g332da9ed79e_0_20"/>
          <p:cNvSpPr txBox="1"/>
          <p:nvPr>
            <p:ph idx="12" type="sldNum"/>
          </p:nvPr>
        </p:nvSpPr>
        <p:spPr>
          <a:xfrm>
            <a:off x="8610601" y="6459132"/>
            <a:ext cx="34323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en-US"/>
              <a:t>‹#›</a:t>
            </a:fld>
            <a:endParaRPr/>
          </a:p>
        </p:txBody>
      </p:sp>
      <p:pic>
        <p:nvPicPr>
          <p:cNvPr id="696" name="Google Shape;696;g332da9ed79e_0_20"/>
          <p:cNvPicPr preferRelativeResize="0"/>
          <p:nvPr/>
        </p:nvPicPr>
        <p:blipFill>
          <a:blip r:embed="rId3">
            <a:alphaModFix/>
          </a:blip>
          <a:stretch>
            <a:fillRect/>
          </a:stretch>
        </p:blipFill>
        <p:spPr>
          <a:xfrm>
            <a:off x="1083475" y="1465250"/>
            <a:ext cx="9418650" cy="3927499"/>
          </a:xfrm>
          <a:prstGeom prst="rect">
            <a:avLst/>
          </a:prstGeom>
          <a:noFill/>
          <a:ln>
            <a:noFill/>
          </a:ln>
        </p:spPr>
      </p:pic>
      <p:sp>
        <p:nvSpPr>
          <p:cNvPr id="697" name="Google Shape;697;g332da9ed79e_0_20"/>
          <p:cNvSpPr txBox="1"/>
          <p:nvPr>
            <p:ph type="title"/>
          </p:nvPr>
        </p:nvSpPr>
        <p:spPr>
          <a:xfrm>
            <a:off x="839788" y="3"/>
            <a:ext cx="10515600" cy="13257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sz="2700"/>
              <a:t>Result of Recalibration</a:t>
            </a:r>
            <a:endParaRPr sz="2700"/>
          </a:p>
        </p:txBody>
      </p:sp>
      <p:sp>
        <p:nvSpPr>
          <p:cNvPr id="698" name="Google Shape;698;g332da9ed79e_0_20"/>
          <p:cNvSpPr txBox="1"/>
          <p:nvPr/>
        </p:nvSpPr>
        <p:spPr>
          <a:xfrm>
            <a:off x="236675" y="5532300"/>
            <a:ext cx="11395200" cy="5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latin typeface="Times New Roman"/>
                <a:ea typeface="Times New Roman"/>
                <a:cs typeface="Times New Roman"/>
                <a:sym typeface="Times New Roman"/>
              </a:rPr>
              <a:t>Prior to calibration the model was overconfidence, but as the mean probability increases the prediction align more with the actual proportions. In the calibrated model, but the actual </a:t>
            </a:r>
            <a:r>
              <a:rPr lang="en-US" sz="1600">
                <a:solidFill>
                  <a:schemeClr val="dk1"/>
                </a:solidFill>
                <a:latin typeface="Times New Roman"/>
                <a:ea typeface="Times New Roman"/>
                <a:cs typeface="Times New Roman"/>
                <a:sym typeface="Times New Roman"/>
              </a:rPr>
              <a:t>prediction and the proportion are aligned.</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02" name="Shape 702"/>
        <p:cNvGrpSpPr/>
        <p:nvPr/>
      </p:nvGrpSpPr>
      <p:grpSpPr>
        <a:xfrm>
          <a:off x="0" y="0"/>
          <a:ext cx="0" cy="0"/>
          <a:chOff x="0" y="0"/>
          <a:chExt cx="0" cy="0"/>
        </a:xfrm>
      </p:grpSpPr>
      <p:sp>
        <p:nvSpPr>
          <p:cNvPr id="703" name="Google Shape;703;g332da9ed79e_0_30"/>
          <p:cNvSpPr txBox="1"/>
          <p:nvPr>
            <p:ph type="title"/>
          </p:nvPr>
        </p:nvSpPr>
        <p:spPr>
          <a:xfrm>
            <a:off x="839788" y="3"/>
            <a:ext cx="10515600" cy="13257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sz="2100">
                <a:solidFill>
                  <a:schemeClr val="accent1"/>
                </a:solidFill>
              </a:rPr>
              <a:t>Threshold tuning helps improve model performance in imbalanced datasets by optimizing F2 score</a:t>
            </a:r>
            <a:endParaRPr sz="3100"/>
          </a:p>
        </p:txBody>
      </p:sp>
      <p:sp>
        <p:nvSpPr>
          <p:cNvPr id="704" name="Google Shape;704;g332da9ed79e_0_30"/>
          <p:cNvSpPr txBox="1"/>
          <p:nvPr>
            <p:ph idx="12" type="sldNum"/>
          </p:nvPr>
        </p:nvSpPr>
        <p:spPr>
          <a:xfrm>
            <a:off x="8610601" y="6459132"/>
            <a:ext cx="34323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en-US"/>
              <a:t>‹#›</a:t>
            </a:fld>
            <a:endParaRPr/>
          </a:p>
        </p:txBody>
      </p:sp>
      <p:sp>
        <p:nvSpPr>
          <p:cNvPr id="705" name="Google Shape;705;g332da9ed79e_0_30"/>
          <p:cNvSpPr txBox="1"/>
          <p:nvPr/>
        </p:nvSpPr>
        <p:spPr>
          <a:xfrm>
            <a:off x="839800" y="1495675"/>
            <a:ext cx="106002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t/>
            </a:r>
            <a:endParaRPr b="1" i="0" sz="1900" u="none" cap="none" strike="noStrike">
              <a:solidFill>
                <a:srgbClr val="000000"/>
              </a:solidFill>
              <a:latin typeface="Helvetica Neue"/>
              <a:ea typeface="Helvetica Neue"/>
              <a:cs typeface="Helvetica Neue"/>
              <a:sym typeface="Helvetica Neue"/>
            </a:endParaRPr>
          </a:p>
        </p:txBody>
      </p:sp>
      <p:sp>
        <p:nvSpPr>
          <p:cNvPr id="706" name="Google Shape;706;g332da9ed79e_0_30"/>
          <p:cNvSpPr txBox="1"/>
          <p:nvPr/>
        </p:nvSpPr>
        <p:spPr>
          <a:xfrm>
            <a:off x="383250" y="1612050"/>
            <a:ext cx="11338200" cy="91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700">
                <a:solidFill>
                  <a:schemeClr val="dk1"/>
                </a:solidFill>
                <a:latin typeface="Helvetica Neue"/>
                <a:ea typeface="Helvetica Neue"/>
                <a:cs typeface="Helvetica Neue"/>
                <a:sym typeface="Helvetica Neue"/>
              </a:rPr>
              <a:t>The default threshold of 0.5 may not be optimal in the case of imbalanced data, as the model tends to predict the negative class more frequently. Therefore, we need to tune the threshold to improve performance on the chosen metric for our specific problem. In this case, we tune the threshold to maximize the F2 score.</a:t>
            </a:r>
            <a:endParaRPr sz="2400">
              <a:solidFill>
                <a:schemeClr val="dk1"/>
              </a:solidFill>
              <a:latin typeface="Helvetica Neue"/>
              <a:ea typeface="Helvetica Neue"/>
              <a:cs typeface="Helvetica Neue"/>
              <a:sym typeface="Helvetica Neue"/>
            </a:endParaRPr>
          </a:p>
        </p:txBody>
      </p:sp>
      <p:pic>
        <p:nvPicPr>
          <p:cNvPr id="707" name="Google Shape;707;g332da9ed79e_0_30"/>
          <p:cNvPicPr preferRelativeResize="0"/>
          <p:nvPr/>
        </p:nvPicPr>
        <p:blipFill>
          <a:blip r:embed="rId3">
            <a:alphaModFix/>
          </a:blip>
          <a:stretch>
            <a:fillRect/>
          </a:stretch>
        </p:blipFill>
        <p:spPr>
          <a:xfrm>
            <a:off x="152400" y="2987613"/>
            <a:ext cx="11887200" cy="18096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11" name="Shape 711"/>
        <p:cNvGrpSpPr/>
        <p:nvPr/>
      </p:nvGrpSpPr>
      <p:grpSpPr>
        <a:xfrm>
          <a:off x="0" y="0"/>
          <a:ext cx="0" cy="0"/>
          <a:chOff x="0" y="0"/>
          <a:chExt cx="0" cy="0"/>
        </a:xfrm>
      </p:grpSpPr>
      <p:sp>
        <p:nvSpPr>
          <p:cNvPr id="712" name="Google Shape;712;g3312c30eb4f_0_0"/>
          <p:cNvSpPr txBox="1"/>
          <p:nvPr>
            <p:ph type="title"/>
          </p:nvPr>
        </p:nvSpPr>
        <p:spPr>
          <a:xfrm>
            <a:off x="248275" y="0"/>
            <a:ext cx="11546100" cy="10770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sz="3100"/>
              <a:t>Choosing the Right Metric for Imbalanced Data</a:t>
            </a:r>
            <a:endParaRPr sz="3100"/>
          </a:p>
        </p:txBody>
      </p:sp>
      <p:sp>
        <p:nvSpPr>
          <p:cNvPr id="713" name="Google Shape;713;g3312c30eb4f_0_0"/>
          <p:cNvSpPr txBox="1"/>
          <p:nvPr>
            <p:ph idx="12" type="sldNum"/>
          </p:nvPr>
        </p:nvSpPr>
        <p:spPr>
          <a:xfrm>
            <a:off x="8610601" y="6459132"/>
            <a:ext cx="34323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en-US"/>
              <a:t>‹#›</a:t>
            </a:fld>
            <a:endParaRPr/>
          </a:p>
        </p:txBody>
      </p:sp>
      <p:sp>
        <p:nvSpPr>
          <p:cNvPr id="714" name="Google Shape;714;g3312c30eb4f_0_0"/>
          <p:cNvSpPr txBox="1"/>
          <p:nvPr/>
        </p:nvSpPr>
        <p:spPr>
          <a:xfrm>
            <a:off x="433925" y="1633875"/>
            <a:ext cx="5320500" cy="465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dk1"/>
                </a:solidFill>
                <a:latin typeface="Helvetica Neue"/>
                <a:ea typeface="Helvetica Neue"/>
                <a:cs typeface="Helvetica Neue"/>
                <a:sym typeface="Helvetica Neue"/>
              </a:rPr>
              <a:t>Problems with Conventional Metrics</a:t>
            </a:r>
            <a:endParaRPr sz="17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sz="19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b="1" lang="en-US" sz="1600">
                <a:solidFill>
                  <a:schemeClr val="dk1"/>
                </a:solidFill>
                <a:latin typeface="Helvetica Neue"/>
                <a:ea typeface="Helvetica Neue"/>
                <a:cs typeface="Helvetica Neue"/>
                <a:sym typeface="Helvetica Neue"/>
              </a:rPr>
              <a:t>Accuracy is misleading</a:t>
            </a:r>
            <a:r>
              <a:rPr lang="en-US" sz="1600">
                <a:solidFill>
                  <a:schemeClr val="dk1"/>
                </a:solidFill>
                <a:latin typeface="Helvetica Neue"/>
                <a:ea typeface="Helvetica Neue"/>
                <a:cs typeface="Helvetica Neue"/>
                <a:sym typeface="Helvetica Neue"/>
              </a:rPr>
              <a:t> </a:t>
            </a:r>
            <a:endParaRPr sz="1600">
              <a:solidFill>
                <a:schemeClr val="dk1"/>
              </a:solidFill>
              <a:latin typeface="Helvetica Neue"/>
              <a:ea typeface="Helvetica Neue"/>
              <a:cs typeface="Helvetica Neue"/>
              <a:sym typeface="Helvetica Neue"/>
            </a:endParaRPr>
          </a:p>
          <a:p>
            <a:pPr indent="-330200" lvl="0" marL="457200" rtl="0" algn="l">
              <a:spcBef>
                <a:spcPts val="0"/>
              </a:spcBef>
              <a:spcAft>
                <a:spcPts val="0"/>
              </a:spcAft>
              <a:buClr>
                <a:schemeClr val="dk1"/>
              </a:buClr>
              <a:buSzPts val="1600"/>
              <a:buFont typeface="Helvetica Neue"/>
              <a:buChar char="●"/>
            </a:pPr>
            <a:r>
              <a:rPr lang="en-US" sz="1600">
                <a:solidFill>
                  <a:schemeClr val="dk1"/>
                </a:solidFill>
                <a:latin typeface="Helvetica Neue"/>
                <a:ea typeface="Helvetica Neue"/>
                <a:cs typeface="Helvetica Neue"/>
                <a:sym typeface="Helvetica Neue"/>
              </a:rPr>
              <a:t>Predicting all as "</a:t>
            </a:r>
            <a:r>
              <a:rPr b="1" lang="en-US" sz="1600">
                <a:solidFill>
                  <a:schemeClr val="dk1"/>
                </a:solidFill>
                <a:latin typeface="Helvetica Neue"/>
                <a:ea typeface="Helvetica Neue"/>
                <a:cs typeface="Helvetica Neue"/>
                <a:sym typeface="Helvetica Neue"/>
              </a:rPr>
              <a:t>No Admission</a:t>
            </a:r>
            <a:r>
              <a:rPr lang="en-US" sz="1600">
                <a:solidFill>
                  <a:schemeClr val="dk1"/>
                </a:solidFill>
                <a:latin typeface="Helvetica Neue"/>
                <a:ea typeface="Helvetica Neue"/>
                <a:cs typeface="Helvetica Neue"/>
                <a:sym typeface="Helvetica Neue"/>
              </a:rPr>
              <a:t>" → </a:t>
            </a:r>
            <a:r>
              <a:rPr b="1" lang="en-US" sz="1600">
                <a:solidFill>
                  <a:schemeClr val="dk1"/>
                </a:solidFill>
                <a:latin typeface="Helvetica Neue"/>
                <a:ea typeface="Helvetica Neue"/>
                <a:cs typeface="Helvetica Neue"/>
                <a:sym typeface="Helvetica Neue"/>
              </a:rPr>
              <a:t>88%</a:t>
            </a:r>
            <a:r>
              <a:rPr lang="en-US" sz="1600">
                <a:solidFill>
                  <a:schemeClr val="dk1"/>
                </a:solidFill>
                <a:latin typeface="Helvetica Neue"/>
                <a:ea typeface="Helvetica Neue"/>
                <a:cs typeface="Helvetica Neue"/>
                <a:sym typeface="Helvetica Neue"/>
              </a:rPr>
              <a:t> Accuracy</a:t>
            </a:r>
            <a:endParaRPr sz="1600">
              <a:solidFill>
                <a:schemeClr val="dk1"/>
              </a:solidFill>
              <a:latin typeface="Helvetica Neue"/>
              <a:ea typeface="Helvetica Neue"/>
              <a:cs typeface="Helvetica Neue"/>
              <a:sym typeface="Helvetica Neue"/>
            </a:endParaRPr>
          </a:p>
          <a:p>
            <a:pPr indent="-330200" lvl="0" marL="457200" rtl="0" algn="l">
              <a:spcBef>
                <a:spcPts val="0"/>
              </a:spcBef>
              <a:spcAft>
                <a:spcPts val="0"/>
              </a:spcAft>
              <a:buClr>
                <a:schemeClr val="dk1"/>
              </a:buClr>
              <a:buSzPts val="1600"/>
              <a:buFont typeface="Helvetica Neue"/>
              <a:buChar char="●"/>
            </a:pPr>
            <a:r>
              <a:rPr lang="en-US" sz="1600">
                <a:solidFill>
                  <a:schemeClr val="dk1"/>
                </a:solidFill>
                <a:latin typeface="Helvetica Neue"/>
                <a:ea typeface="Helvetica Neue"/>
                <a:cs typeface="Helvetica Neue"/>
                <a:sym typeface="Helvetica Neue"/>
              </a:rPr>
              <a:t> But</a:t>
            </a:r>
            <a:r>
              <a:rPr b="1" lang="en-US" sz="1600">
                <a:solidFill>
                  <a:schemeClr val="dk1"/>
                </a:solidFill>
                <a:latin typeface="Helvetica Neue"/>
                <a:ea typeface="Helvetica Neue"/>
                <a:cs typeface="Helvetica Neue"/>
                <a:sym typeface="Helvetica Neue"/>
              </a:rPr>
              <a:t> misses all high-risk patients</a:t>
            </a:r>
            <a:endParaRPr b="1" sz="16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b="1" sz="16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b="1" sz="16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b="1" lang="en-US" sz="1600">
                <a:solidFill>
                  <a:schemeClr val="dk1"/>
                </a:solidFill>
                <a:latin typeface="Helvetica Neue"/>
                <a:ea typeface="Helvetica Neue"/>
                <a:cs typeface="Helvetica Neue"/>
                <a:sym typeface="Helvetica Neue"/>
              </a:rPr>
              <a:t>F1 Score treats all errors equally</a:t>
            </a:r>
            <a:endParaRPr b="1" sz="1600">
              <a:solidFill>
                <a:schemeClr val="dk1"/>
              </a:solidFill>
              <a:latin typeface="Helvetica Neue"/>
              <a:ea typeface="Helvetica Neue"/>
              <a:cs typeface="Helvetica Neue"/>
              <a:sym typeface="Helvetica Neue"/>
            </a:endParaRPr>
          </a:p>
          <a:p>
            <a:pPr indent="-330200" lvl="0" marL="457200" rtl="0" algn="l">
              <a:spcBef>
                <a:spcPts val="0"/>
              </a:spcBef>
              <a:spcAft>
                <a:spcPts val="0"/>
              </a:spcAft>
              <a:buClr>
                <a:schemeClr val="dk1"/>
              </a:buClr>
              <a:buSzPts val="1600"/>
              <a:buFont typeface="Helvetica Neue"/>
              <a:buChar char="●"/>
            </a:pPr>
            <a:r>
              <a:rPr lang="en-US" sz="1600">
                <a:solidFill>
                  <a:schemeClr val="dk1"/>
                </a:solidFill>
                <a:latin typeface="Helvetica Neue"/>
                <a:ea typeface="Helvetica Neue"/>
                <a:cs typeface="Helvetica Neue"/>
                <a:sym typeface="Helvetica Neue"/>
              </a:rPr>
              <a:t>We need to prioritize recall</a:t>
            </a:r>
            <a:endParaRPr sz="16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sz="16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b="1" lang="en-US" sz="1600">
                <a:solidFill>
                  <a:schemeClr val="dk1"/>
                </a:solidFill>
                <a:latin typeface="Helvetica Neue"/>
                <a:ea typeface="Helvetica Neue"/>
                <a:cs typeface="Helvetica Neue"/>
                <a:sym typeface="Helvetica Neue"/>
              </a:rPr>
              <a:t>Type 2 Error is More Costly !</a:t>
            </a:r>
            <a:endParaRPr b="1" sz="1600">
              <a:solidFill>
                <a:schemeClr val="dk1"/>
              </a:solidFill>
              <a:latin typeface="Helvetica Neue"/>
              <a:ea typeface="Helvetica Neue"/>
              <a:cs typeface="Helvetica Neue"/>
              <a:sym typeface="Helvetica Neue"/>
            </a:endParaRPr>
          </a:p>
          <a:p>
            <a:pPr indent="-330200" lvl="0" marL="457200" rtl="0" algn="l">
              <a:spcBef>
                <a:spcPts val="0"/>
              </a:spcBef>
              <a:spcAft>
                <a:spcPts val="0"/>
              </a:spcAft>
              <a:buClr>
                <a:schemeClr val="dk1"/>
              </a:buClr>
              <a:buSzPts val="1600"/>
              <a:buFont typeface="Helvetica Neue"/>
              <a:buChar char="●"/>
            </a:pPr>
            <a:r>
              <a:rPr lang="en-US" sz="1600">
                <a:solidFill>
                  <a:schemeClr val="dk1"/>
                </a:solidFill>
                <a:latin typeface="Helvetica Neue"/>
                <a:ea typeface="Helvetica Neue"/>
                <a:cs typeface="Helvetica Neue"/>
                <a:sym typeface="Helvetica Neue"/>
              </a:rPr>
              <a:t>Type 1(False positives) → Extra monitoring</a:t>
            </a:r>
            <a:endParaRPr sz="1600">
              <a:solidFill>
                <a:schemeClr val="dk1"/>
              </a:solidFill>
              <a:latin typeface="Helvetica Neue"/>
              <a:ea typeface="Helvetica Neue"/>
              <a:cs typeface="Helvetica Neue"/>
              <a:sym typeface="Helvetica Neue"/>
            </a:endParaRPr>
          </a:p>
          <a:p>
            <a:pPr indent="-330200" lvl="0" marL="457200" rtl="0" algn="l">
              <a:spcBef>
                <a:spcPts val="0"/>
              </a:spcBef>
              <a:spcAft>
                <a:spcPts val="0"/>
              </a:spcAft>
              <a:buClr>
                <a:schemeClr val="dk1"/>
              </a:buClr>
              <a:buSzPts val="1600"/>
              <a:buFont typeface="Helvetica Neue"/>
              <a:buChar char="●"/>
            </a:pPr>
            <a:r>
              <a:rPr lang="en-US" sz="1600">
                <a:solidFill>
                  <a:schemeClr val="dk1"/>
                </a:solidFill>
                <a:latin typeface="Helvetica Neue"/>
                <a:ea typeface="Helvetica Neue"/>
                <a:cs typeface="Helvetica Neue"/>
                <a:sym typeface="Helvetica Neue"/>
              </a:rPr>
              <a:t>Type 2(False negatives) → Missed Risk</a:t>
            </a:r>
            <a:endParaRPr sz="1600">
              <a:solidFill>
                <a:schemeClr val="dk1"/>
              </a:solidFill>
              <a:latin typeface="Helvetica Neue"/>
              <a:ea typeface="Helvetica Neue"/>
              <a:cs typeface="Helvetica Neue"/>
              <a:sym typeface="Helvetica Neue"/>
            </a:endParaRPr>
          </a:p>
          <a:p>
            <a:pPr indent="-330200" lvl="0" marL="457200" rtl="0" algn="l">
              <a:spcBef>
                <a:spcPts val="0"/>
              </a:spcBef>
              <a:spcAft>
                <a:spcPts val="0"/>
              </a:spcAft>
              <a:buClr>
                <a:schemeClr val="dk1"/>
              </a:buClr>
              <a:buSzPts val="1600"/>
              <a:buFont typeface="Helvetica Neue"/>
              <a:buChar char="●"/>
            </a:pPr>
            <a:r>
              <a:rPr lang="en-US" sz="1600">
                <a:solidFill>
                  <a:schemeClr val="dk1"/>
                </a:solidFill>
                <a:latin typeface="Helvetica Neue"/>
                <a:ea typeface="Helvetica Neue"/>
                <a:cs typeface="Helvetica Neue"/>
                <a:sym typeface="Helvetica Neue"/>
              </a:rPr>
              <a:t>Severe complications if misclassified</a:t>
            </a:r>
            <a:endParaRPr sz="1600">
              <a:solidFill>
                <a:schemeClr val="dk1"/>
              </a:solidFill>
              <a:latin typeface="Helvetica Neue"/>
              <a:ea typeface="Helvetica Neue"/>
              <a:cs typeface="Helvetica Neue"/>
              <a:sym typeface="Helvetica Neue"/>
            </a:endParaRPr>
          </a:p>
        </p:txBody>
      </p:sp>
      <p:sp>
        <p:nvSpPr>
          <p:cNvPr id="715" name="Google Shape;715;g3312c30eb4f_0_0"/>
          <p:cNvSpPr txBox="1"/>
          <p:nvPr/>
        </p:nvSpPr>
        <p:spPr>
          <a:xfrm>
            <a:off x="6439750" y="1552700"/>
            <a:ext cx="5603100" cy="46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dk1"/>
                </a:solidFill>
                <a:latin typeface="Helvetica Neue"/>
                <a:ea typeface="Helvetica Neue"/>
                <a:cs typeface="Helvetica Neue"/>
                <a:sym typeface="Helvetica Neue"/>
              </a:rPr>
              <a:t>Better Alternatives: Recall &amp; F2 Score</a:t>
            </a:r>
            <a:endParaRPr sz="17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sz="17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b="1" lang="en-US" sz="1700">
                <a:solidFill>
                  <a:schemeClr val="dk1"/>
                </a:solidFill>
                <a:latin typeface="Helvetica Neue"/>
                <a:ea typeface="Helvetica Neue"/>
                <a:cs typeface="Helvetica Neue"/>
                <a:sym typeface="Helvetica Neue"/>
              </a:rPr>
              <a:t> Why Recall &amp; F2 ?</a:t>
            </a:r>
            <a:endParaRPr b="1" sz="1700">
              <a:solidFill>
                <a:schemeClr val="dk1"/>
              </a:solidFill>
              <a:latin typeface="Helvetica Neue"/>
              <a:ea typeface="Helvetica Neue"/>
              <a:cs typeface="Helvetica Neue"/>
              <a:sym typeface="Helvetica Neue"/>
            </a:endParaRPr>
          </a:p>
          <a:p>
            <a:pPr indent="-336550" lvl="0" marL="457200" rtl="0" algn="l">
              <a:spcBef>
                <a:spcPts val="0"/>
              </a:spcBef>
              <a:spcAft>
                <a:spcPts val="0"/>
              </a:spcAft>
              <a:buClr>
                <a:schemeClr val="dk1"/>
              </a:buClr>
              <a:buSzPts val="1700"/>
              <a:buFont typeface="Helvetica Neue"/>
              <a:buChar char="●"/>
            </a:pPr>
            <a:r>
              <a:rPr lang="en-US" sz="1700">
                <a:solidFill>
                  <a:schemeClr val="dk1"/>
                </a:solidFill>
                <a:latin typeface="Helvetica Neue"/>
                <a:ea typeface="Helvetica Neue"/>
                <a:cs typeface="Helvetica Neue"/>
                <a:sym typeface="Helvetica Neue"/>
              </a:rPr>
              <a:t>Recall: Measures how many actual positives were correctly identified</a:t>
            </a:r>
            <a:endParaRPr sz="1700">
              <a:solidFill>
                <a:schemeClr val="dk1"/>
              </a:solidFill>
              <a:latin typeface="Helvetica Neue"/>
              <a:ea typeface="Helvetica Neue"/>
              <a:cs typeface="Helvetica Neue"/>
              <a:sym typeface="Helvetica Neue"/>
            </a:endParaRPr>
          </a:p>
          <a:p>
            <a:pPr indent="-336550" lvl="0" marL="457200" rtl="0" algn="l">
              <a:spcBef>
                <a:spcPts val="0"/>
              </a:spcBef>
              <a:spcAft>
                <a:spcPts val="0"/>
              </a:spcAft>
              <a:buClr>
                <a:schemeClr val="dk1"/>
              </a:buClr>
              <a:buSzPts val="1700"/>
              <a:buFont typeface="Helvetica Neue"/>
              <a:buChar char="●"/>
            </a:pPr>
            <a:r>
              <a:rPr lang="en-US" sz="1700">
                <a:solidFill>
                  <a:schemeClr val="dk1"/>
                </a:solidFill>
                <a:latin typeface="Helvetica Neue"/>
                <a:ea typeface="Helvetica Neue"/>
                <a:cs typeface="Helvetica Neue"/>
                <a:sym typeface="Helvetica Neue"/>
              </a:rPr>
              <a:t>F2 score : Prioritizes recall over precision</a:t>
            </a:r>
            <a:endParaRPr sz="17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sz="17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lang="en-US" sz="1700">
                <a:solidFill>
                  <a:schemeClr val="dk1"/>
                </a:solidFill>
                <a:latin typeface="Helvetica Neue"/>
                <a:ea typeface="Helvetica Neue"/>
                <a:cs typeface="Helvetica Neue"/>
                <a:sym typeface="Helvetica Neue"/>
              </a:rPr>
              <a:t>Formula Comparison</a:t>
            </a:r>
            <a:endParaRPr sz="1700">
              <a:solidFill>
                <a:schemeClr val="dk1"/>
              </a:solidFill>
              <a:latin typeface="Helvetica Neue"/>
              <a:ea typeface="Helvetica Neue"/>
              <a:cs typeface="Helvetica Neue"/>
              <a:sym typeface="Helvetica Neue"/>
            </a:endParaRPr>
          </a:p>
          <a:p>
            <a:pPr indent="0" lvl="0" marL="457200" rtl="0" algn="l">
              <a:spcBef>
                <a:spcPts val="0"/>
              </a:spcBef>
              <a:spcAft>
                <a:spcPts val="0"/>
              </a:spcAft>
              <a:buNone/>
            </a:pPr>
            <a:r>
              <a:t/>
            </a:r>
            <a:endParaRPr sz="1700">
              <a:solidFill>
                <a:schemeClr val="dk1"/>
              </a:solidFill>
              <a:latin typeface="Helvetica Neue"/>
              <a:ea typeface="Helvetica Neue"/>
              <a:cs typeface="Helvetica Neue"/>
              <a:sym typeface="Helvetica Neue"/>
            </a:endParaRPr>
          </a:p>
          <a:p>
            <a:pPr indent="0" lvl="0" marL="457200" rtl="0" algn="l">
              <a:spcBef>
                <a:spcPts val="0"/>
              </a:spcBef>
              <a:spcAft>
                <a:spcPts val="0"/>
              </a:spcAft>
              <a:buNone/>
            </a:pPr>
            <a:r>
              <a:t/>
            </a:r>
            <a:endParaRPr sz="1700">
              <a:solidFill>
                <a:schemeClr val="dk1"/>
              </a:solidFill>
              <a:latin typeface="Helvetica Neue"/>
              <a:ea typeface="Helvetica Neue"/>
              <a:cs typeface="Helvetica Neue"/>
              <a:sym typeface="Helvetica Neue"/>
            </a:endParaRPr>
          </a:p>
          <a:p>
            <a:pPr indent="0" lvl="0" marL="457200" rtl="0" algn="l">
              <a:spcBef>
                <a:spcPts val="0"/>
              </a:spcBef>
              <a:spcAft>
                <a:spcPts val="0"/>
              </a:spcAft>
              <a:buNone/>
            </a:pPr>
            <a:r>
              <a:rPr lang="en-US" sz="1700">
                <a:solidFill>
                  <a:schemeClr val="dk1"/>
                </a:solidFill>
                <a:latin typeface="Helvetica Neue"/>
                <a:ea typeface="Helvetica Neue"/>
                <a:cs typeface="Helvetica Neue"/>
                <a:sym typeface="Helvetica Neue"/>
              </a:rPr>
              <a:t>F1 =  2 x Precision x Recall </a:t>
            </a:r>
            <a:endParaRPr sz="1700">
              <a:solidFill>
                <a:schemeClr val="dk1"/>
              </a:solidFill>
              <a:latin typeface="Helvetica Neue"/>
              <a:ea typeface="Helvetica Neue"/>
              <a:cs typeface="Helvetica Neue"/>
              <a:sym typeface="Helvetica Neue"/>
            </a:endParaRPr>
          </a:p>
          <a:p>
            <a:pPr indent="0" lvl="0" marL="457200" rtl="0" algn="l">
              <a:spcBef>
                <a:spcPts val="0"/>
              </a:spcBef>
              <a:spcAft>
                <a:spcPts val="0"/>
              </a:spcAft>
              <a:buNone/>
            </a:pPr>
            <a:r>
              <a:rPr lang="en-US" sz="1700">
                <a:solidFill>
                  <a:schemeClr val="dk1"/>
                </a:solidFill>
                <a:latin typeface="Helvetica Neue"/>
                <a:ea typeface="Helvetica Neue"/>
                <a:cs typeface="Helvetica Neue"/>
                <a:sym typeface="Helvetica Neue"/>
              </a:rPr>
              <a:t>         —------------------------</a:t>
            </a:r>
            <a:endParaRPr sz="1700">
              <a:solidFill>
                <a:schemeClr val="dk1"/>
              </a:solidFill>
              <a:latin typeface="Helvetica Neue"/>
              <a:ea typeface="Helvetica Neue"/>
              <a:cs typeface="Helvetica Neue"/>
              <a:sym typeface="Helvetica Neue"/>
            </a:endParaRPr>
          </a:p>
          <a:p>
            <a:pPr indent="0" lvl="0" marL="457200" rtl="0" algn="l">
              <a:spcBef>
                <a:spcPts val="0"/>
              </a:spcBef>
              <a:spcAft>
                <a:spcPts val="0"/>
              </a:spcAft>
              <a:buNone/>
            </a:pPr>
            <a:r>
              <a:rPr lang="en-US" sz="1700">
                <a:solidFill>
                  <a:schemeClr val="dk1"/>
                </a:solidFill>
                <a:latin typeface="Helvetica Neue"/>
                <a:ea typeface="Helvetica Neue"/>
                <a:cs typeface="Helvetica Neue"/>
                <a:sym typeface="Helvetica Neue"/>
              </a:rPr>
              <a:t>          Precision + Recall</a:t>
            </a:r>
            <a:endParaRPr sz="1700">
              <a:solidFill>
                <a:schemeClr val="dk1"/>
              </a:solidFill>
              <a:latin typeface="Helvetica Neue"/>
              <a:ea typeface="Helvetica Neue"/>
              <a:cs typeface="Helvetica Neue"/>
              <a:sym typeface="Helvetica Neue"/>
            </a:endParaRPr>
          </a:p>
          <a:p>
            <a:pPr indent="0" lvl="0" marL="457200" rtl="0" algn="l">
              <a:spcBef>
                <a:spcPts val="0"/>
              </a:spcBef>
              <a:spcAft>
                <a:spcPts val="0"/>
              </a:spcAft>
              <a:buNone/>
            </a:pPr>
            <a:r>
              <a:t/>
            </a:r>
            <a:endParaRPr sz="1700">
              <a:solidFill>
                <a:schemeClr val="dk1"/>
              </a:solidFill>
              <a:latin typeface="Helvetica Neue"/>
              <a:ea typeface="Helvetica Neue"/>
              <a:cs typeface="Helvetica Neue"/>
              <a:sym typeface="Helvetica Neue"/>
            </a:endParaRPr>
          </a:p>
          <a:p>
            <a:pPr indent="0" lvl="0" marL="457200" rtl="0" algn="l">
              <a:spcBef>
                <a:spcPts val="0"/>
              </a:spcBef>
              <a:spcAft>
                <a:spcPts val="0"/>
              </a:spcAft>
              <a:buNone/>
            </a:pPr>
            <a:r>
              <a:rPr lang="en-US" sz="1700">
                <a:solidFill>
                  <a:schemeClr val="dk1"/>
                </a:solidFill>
                <a:latin typeface="Helvetica Neue"/>
                <a:ea typeface="Helvetica Neue"/>
                <a:cs typeface="Helvetica Neue"/>
                <a:sym typeface="Helvetica Neue"/>
              </a:rPr>
              <a:t>F2 = 5 x Precision x Recall</a:t>
            </a:r>
            <a:endParaRPr sz="1700">
              <a:solidFill>
                <a:schemeClr val="dk1"/>
              </a:solidFill>
              <a:latin typeface="Helvetica Neue"/>
              <a:ea typeface="Helvetica Neue"/>
              <a:cs typeface="Helvetica Neue"/>
              <a:sym typeface="Helvetica Neue"/>
            </a:endParaRPr>
          </a:p>
          <a:p>
            <a:pPr indent="0" lvl="0" marL="457200" rtl="0" algn="l">
              <a:spcBef>
                <a:spcPts val="0"/>
              </a:spcBef>
              <a:spcAft>
                <a:spcPts val="0"/>
              </a:spcAft>
              <a:buNone/>
            </a:pPr>
            <a:r>
              <a:rPr lang="en-US" sz="1700">
                <a:solidFill>
                  <a:schemeClr val="dk1"/>
                </a:solidFill>
                <a:latin typeface="Helvetica Neue"/>
                <a:ea typeface="Helvetica Neue"/>
                <a:cs typeface="Helvetica Neue"/>
                <a:sym typeface="Helvetica Neue"/>
              </a:rPr>
              <a:t>	—-----------------------</a:t>
            </a:r>
            <a:endParaRPr sz="1700">
              <a:solidFill>
                <a:schemeClr val="dk1"/>
              </a:solidFill>
              <a:latin typeface="Helvetica Neue"/>
              <a:ea typeface="Helvetica Neue"/>
              <a:cs typeface="Helvetica Neue"/>
              <a:sym typeface="Helvetica Neue"/>
            </a:endParaRPr>
          </a:p>
          <a:p>
            <a:pPr indent="0" lvl="0" marL="457200" rtl="0" algn="l">
              <a:spcBef>
                <a:spcPts val="0"/>
              </a:spcBef>
              <a:spcAft>
                <a:spcPts val="0"/>
              </a:spcAft>
              <a:buNone/>
            </a:pPr>
            <a:r>
              <a:rPr lang="en-US" sz="1700">
                <a:solidFill>
                  <a:schemeClr val="dk1"/>
                </a:solidFill>
                <a:latin typeface="Helvetica Neue"/>
                <a:ea typeface="Helvetica Neue"/>
                <a:cs typeface="Helvetica Neue"/>
                <a:sym typeface="Helvetica Neue"/>
              </a:rPr>
              <a:t>	   4 x Precision + Recall</a:t>
            </a:r>
            <a:endParaRPr sz="1700">
              <a:solidFill>
                <a:schemeClr val="dk1"/>
              </a:solidFill>
              <a:latin typeface="Helvetica Neue"/>
              <a:ea typeface="Helvetica Neue"/>
              <a:cs typeface="Helvetica Neue"/>
              <a:sym typeface="Helvetica Neue"/>
            </a:endParaRPr>
          </a:p>
        </p:txBody>
      </p:sp>
      <p:sp>
        <p:nvSpPr>
          <p:cNvPr id="716" name="Google Shape;716;g3312c30eb4f_0_0"/>
          <p:cNvSpPr txBox="1"/>
          <p:nvPr/>
        </p:nvSpPr>
        <p:spPr>
          <a:xfrm>
            <a:off x="2439325" y="5766425"/>
            <a:ext cx="30000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solidFill>
                  <a:schemeClr val="dk1"/>
                </a:solidFill>
              </a:rPr>
              <a:t>Small icon or graphic</a:t>
            </a:r>
            <a:r>
              <a:rPr lang="en-US" sz="1100">
                <a:solidFill>
                  <a:schemeClr val="dk1"/>
                </a:solidFill>
              </a:rPr>
              <a:t> showing "False Negative" leading to </a:t>
            </a:r>
            <a:r>
              <a:rPr b="1" lang="en-US" sz="1100">
                <a:solidFill>
                  <a:schemeClr val="dk1"/>
                </a:solidFill>
              </a:rPr>
              <a:t>hospitalization</a:t>
            </a:r>
            <a:r>
              <a:rPr lang="en-US" sz="1100">
                <a:solidFill>
                  <a:schemeClr val="dk1"/>
                </a:solidFill>
              </a:rPr>
              <a:t> vs. "False Positive" leading to </a:t>
            </a:r>
            <a:r>
              <a:rPr b="1" lang="en-US" sz="1100">
                <a:solidFill>
                  <a:schemeClr val="dk1"/>
                </a:solidFill>
              </a:rPr>
              <a:t>extra checkup</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20" name="Shape 720"/>
        <p:cNvGrpSpPr/>
        <p:nvPr/>
      </p:nvGrpSpPr>
      <p:grpSpPr>
        <a:xfrm>
          <a:off x="0" y="0"/>
          <a:ext cx="0" cy="0"/>
          <a:chOff x="0" y="0"/>
          <a:chExt cx="0" cy="0"/>
        </a:xfrm>
      </p:grpSpPr>
      <p:graphicFrame>
        <p:nvGraphicFramePr>
          <p:cNvPr id="721" name="Google Shape;721;g3331664d9d8_0_105"/>
          <p:cNvGraphicFramePr/>
          <p:nvPr/>
        </p:nvGraphicFramePr>
        <p:xfrm>
          <a:off x="941575" y="2234150"/>
          <a:ext cx="3000000" cy="3000000"/>
        </p:xfrm>
        <a:graphic>
          <a:graphicData uri="http://schemas.openxmlformats.org/drawingml/2006/table">
            <a:tbl>
              <a:tblPr>
                <a:noFill/>
                <a:tableStyleId>{BD2812BE-338D-459C-8C97-99EA02B74827}</a:tableStyleId>
              </a:tblPr>
              <a:tblGrid>
                <a:gridCol w="3004975"/>
                <a:gridCol w="1749875"/>
                <a:gridCol w="2428800"/>
                <a:gridCol w="3365400"/>
              </a:tblGrid>
              <a:tr h="374450">
                <a:tc>
                  <a:txBody>
                    <a:bodyPr/>
                    <a:lstStyle/>
                    <a:p>
                      <a:pPr indent="0" lvl="0" marL="0" marR="0" rtl="0" algn="l">
                        <a:lnSpc>
                          <a:spcPct val="100000"/>
                        </a:lnSpc>
                        <a:spcBef>
                          <a:spcPts val="0"/>
                        </a:spcBef>
                        <a:spcAft>
                          <a:spcPts val="0"/>
                        </a:spcAft>
                        <a:buClr>
                          <a:srgbClr val="000000"/>
                        </a:buClr>
                        <a:buSzPts val="1400"/>
                        <a:buFont typeface="Arial"/>
                        <a:buNone/>
                      </a:pPr>
                      <a:r>
                        <a:rPr b="1" lang="en-US" u="none" cap="none" strike="noStrike">
                          <a:solidFill>
                            <a:srgbClr val="980000"/>
                          </a:solidFill>
                          <a:latin typeface="Helvetica Neue"/>
                          <a:ea typeface="Helvetica Neue"/>
                          <a:cs typeface="Helvetica Neue"/>
                          <a:sym typeface="Helvetica Neue"/>
                        </a:rPr>
                        <a:t>Model</a:t>
                      </a:r>
                      <a:endParaRPr b="1" u="none" cap="none" strike="noStrike">
                        <a:solidFill>
                          <a:srgbClr val="980000"/>
                        </a:solidFill>
                        <a:latin typeface="Helvetica Neue"/>
                        <a:ea typeface="Helvetica Neue"/>
                        <a:cs typeface="Helvetica Neue"/>
                        <a:sym typeface="Helvetica Neue"/>
                      </a:endParaRPr>
                    </a:p>
                  </a:txBody>
                  <a:tcPr marT="91425" marB="91425" marR="91425" marL="91425" anchor="ctr">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rPr b="1" lang="en-US">
                          <a:solidFill>
                            <a:srgbClr val="980000"/>
                          </a:solidFill>
                          <a:latin typeface="Helvetica Neue"/>
                          <a:ea typeface="Helvetica Neue"/>
                          <a:cs typeface="Helvetica Neue"/>
                          <a:sym typeface="Helvetica Neue"/>
                        </a:rPr>
                        <a:t>Baseline Modeled Results (F2)</a:t>
                      </a:r>
                      <a:endParaRPr b="1" u="none" cap="none" strike="noStrike">
                        <a:solidFill>
                          <a:srgbClr val="980000"/>
                        </a:solidFill>
                        <a:latin typeface="Helvetica Neue"/>
                        <a:ea typeface="Helvetica Neue"/>
                        <a:cs typeface="Helvetica Neue"/>
                        <a:sym typeface="Helvetica Neue"/>
                      </a:endParaRPr>
                    </a:p>
                  </a:txBody>
                  <a:tcPr marT="91425" marB="91425" marR="91425" marL="91425" anchor="ctr">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u="none" cap="none" strike="noStrike">
                          <a:solidFill>
                            <a:srgbClr val="980000"/>
                          </a:solidFill>
                          <a:latin typeface="Helvetica Neue"/>
                          <a:ea typeface="Helvetica Neue"/>
                          <a:cs typeface="Helvetica Neue"/>
                          <a:sym typeface="Helvetica Neue"/>
                        </a:rPr>
                        <a:t>Purpose</a:t>
                      </a:r>
                      <a:endParaRPr b="1" u="none" cap="none" strike="noStrike">
                        <a:solidFill>
                          <a:srgbClr val="980000"/>
                        </a:solidFill>
                        <a:latin typeface="Helvetica Neue"/>
                        <a:ea typeface="Helvetica Neue"/>
                        <a:cs typeface="Helvetica Neue"/>
                        <a:sym typeface="Helvetica Neue"/>
                      </a:endParaRPr>
                    </a:p>
                  </a:txBody>
                  <a:tcPr marT="91425" marB="91425" marR="91425" marL="91425" anchor="ctr">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u="none" cap="none" strike="noStrike">
                          <a:solidFill>
                            <a:srgbClr val="980000"/>
                          </a:solidFill>
                          <a:latin typeface="Helvetica Neue"/>
                          <a:ea typeface="Helvetica Neue"/>
                          <a:cs typeface="Helvetica Neue"/>
                          <a:sym typeface="Helvetica Neue"/>
                        </a:rPr>
                        <a:t>Strengths</a:t>
                      </a:r>
                      <a:endParaRPr b="1" u="none" cap="none" strike="noStrike">
                        <a:solidFill>
                          <a:srgbClr val="980000"/>
                        </a:solidFill>
                        <a:latin typeface="Helvetica Neue"/>
                        <a:ea typeface="Helvetica Neue"/>
                        <a:cs typeface="Helvetica Neue"/>
                        <a:sym typeface="Helvetica Neue"/>
                      </a:endParaRPr>
                    </a:p>
                  </a:txBody>
                  <a:tcPr marT="91425" marB="91425" marR="91425" marL="91425" anchor="ctr">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F3F3F3"/>
                    </a:solidFill>
                  </a:tcPr>
                </a:tc>
              </a:tr>
              <a:tr h="652125">
                <a:tc>
                  <a:txBody>
                    <a:bodyPr/>
                    <a:lstStyle/>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latin typeface="Helvetica Neue"/>
                        <a:ea typeface="Helvetica Neue"/>
                        <a:cs typeface="Helvetica Neue"/>
                        <a:sym typeface="Helvetica Neue"/>
                      </a:endParaRPr>
                    </a:p>
                  </a:txBody>
                  <a:tcPr marT="91425" marB="91425" marR="91425" marL="91425" anchor="ctr">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sz="1400" u="none" cap="none" strike="noStrike">
                        <a:latin typeface="Helvetica Neue"/>
                        <a:ea typeface="Helvetica Neue"/>
                        <a:cs typeface="Helvetica Neue"/>
                        <a:sym typeface="Helvetica Neue"/>
                      </a:endParaRPr>
                    </a:p>
                  </a:txBody>
                  <a:tcPr marT="91425" marB="91425" marR="91425" marL="91425" anchor="ctr">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Helvetica Neue"/>
                        <a:ea typeface="Helvetica Neue"/>
                        <a:cs typeface="Helvetica Neue"/>
                        <a:sym typeface="Helvetica Neue"/>
                      </a:endParaRPr>
                    </a:p>
                  </a:txBody>
                  <a:tcPr marT="91425" marB="91425" marR="91425" marL="91425" anchor="ctr">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Helvetica Neue"/>
                        <a:ea typeface="Helvetica Neue"/>
                        <a:cs typeface="Helvetica Neue"/>
                        <a:sym typeface="Helvetica Neue"/>
                      </a:endParaRPr>
                    </a:p>
                  </a:txBody>
                  <a:tcPr marT="91425" marB="91425" marR="91425" marL="91425" anchor="ctr">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bl>
          </a:graphicData>
        </a:graphic>
      </p:graphicFrame>
      <p:sp>
        <p:nvSpPr>
          <p:cNvPr id="722" name="Google Shape;722;g3331664d9d8_0_105"/>
          <p:cNvSpPr txBox="1"/>
          <p:nvPr>
            <p:ph type="title"/>
          </p:nvPr>
        </p:nvSpPr>
        <p:spPr>
          <a:xfrm>
            <a:off x="839800" y="0"/>
            <a:ext cx="10752600" cy="13257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SzPts val="3600"/>
              <a:buNone/>
            </a:pPr>
            <a:r>
              <a:rPr lang="en-US"/>
              <a:t>Building a Robust Model for Readmission Prediction</a:t>
            </a:r>
            <a:endParaRPr/>
          </a:p>
        </p:txBody>
      </p:sp>
      <p:sp>
        <p:nvSpPr>
          <p:cNvPr id="723" name="Google Shape;723;g3331664d9d8_0_105"/>
          <p:cNvSpPr txBox="1"/>
          <p:nvPr>
            <p:ph idx="12" type="sldNum"/>
          </p:nvPr>
        </p:nvSpPr>
        <p:spPr>
          <a:xfrm>
            <a:off x="8610601" y="6459132"/>
            <a:ext cx="34323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724" name="Google Shape;724;g3331664d9d8_0_105"/>
          <p:cNvSpPr txBox="1"/>
          <p:nvPr/>
        </p:nvSpPr>
        <p:spPr>
          <a:xfrm>
            <a:off x="916000" y="1471275"/>
            <a:ext cx="10600200" cy="4311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1" lang="en-US" sz="1600">
                <a:solidFill>
                  <a:srgbClr val="D30000"/>
                </a:solidFill>
                <a:latin typeface="Helvetica Neue"/>
                <a:ea typeface="Helvetica Neue"/>
                <a:cs typeface="Helvetica Neue"/>
                <a:sym typeface="Helvetica Neue"/>
              </a:rPr>
              <a:t>In case if additional rows needed feel free to add models here:</a:t>
            </a:r>
            <a:endParaRPr b="1" i="0" sz="1600" u="none" cap="none" strike="noStrike">
              <a:solidFill>
                <a:srgbClr val="D30000"/>
              </a:solidFill>
              <a:latin typeface="Helvetica Neue"/>
              <a:ea typeface="Helvetica Neue"/>
              <a:cs typeface="Helvetica Neue"/>
              <a:sym typeface="Helvetica Neue"/>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28" name="Shape 728"/>
        <p:cNvGrpSpPr/>
        <p:nvPr/>
      </p:nvGrpSpPr>
      <p:grpSpPr>
        <a:xfrm>
          <a:off x="0" y="0"/>
          <a:ext cx="0" cy="0"/>
          <a:chOff x="0" y="0"/>
          <a:chExt cx="0" cy="0"/>
        </a:xfrm>
      </p:grpSpPr>
      <p:sp>
        <p:nvSpPr>
          <p:cNvPr id="729" name="Google Shape;729;g33545690245_1_34"/>
          <p:cNvSpPr txBox="1"/>
          <p:nvPr>
            <p:ph type="title"/>
          </p:nvPr>
        </p:nvSpPr>
        <p:spPr>
          <a:xfrm>
            <a:off x="839800" y="0"/>
            <a:ext cx="10752600" cy="13257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SzPts val="3600"/>
              <a:buNone/>
            </a:pPr>
            <a:r>
              <a:rPr lang="en-US"/>
              <a:t>Building a Robust Model for Readmission Prediction</a:t>
            </a:r>
            <a:endParaRPr/>
          </a:p>
        </p:txBody>
      </p:sp>
      <p:sp>
        <p:nvSpPr>
          <p:cNvPr id="730" name="Google Shape;730;g33545690245_1_34"/>
          <p:cNvSpPr txBox="1"/>
          <p:nvPr>
            <p:ph idx="12" type="sldNum"/>
          </p:nvPr>
        </p:nvSpPr>
        <p:spPr>
          <a:xfrm>
            <a:off x="8610601" y="6459132"/>
            <a:ext cx="34323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graphicFrame>
        <p:nvGraphicFramePr>
          <p:cNvPr id="731" name="Google Shape;731;g33545690245_1_34"/>
          <p:cNvGraphicFramePr/>
          <p:nvPr/>
        </p:nvGraphicFramePr>
        <p:xfrm>
          <a:off x="941575" y="2234150"/>
          <a:ext cx="3000000" cy="3000000"/>
        </p:xfrm>
        <a:graphic>
          <a:graphicData uri="http://schemas.openxmlformats.org/drawingml/2006/table">
            <a:tbl>
              <a:tblPr>
                <a:noFill/>
                <a:tableStyleId>{BD2812BE-338D-459C-8C97-99EA02B74827}</a:tableStyleId>
              </a:tblPr>
              <a:tblGrid>
                <a:gridCol w="3004975"/>
                <a:gridCol w="1749875"/>
                <a:gridCol w="2428800"/>
                <a:gridCol w="3365400"/>
              </a:tblGrid>
              <a:tr h="374450">
                <a:tc>
                  <a:txBody>
                    <a:bodyPr/>
                    <a:lstStyle/>
                    <a:p>
                      <a:pPr indent="0" lvl="0" marL="0" marR="0" rtl="0" algn="l">
                        <a:lnSpc>
                          <a:spcPct val="100000"/>
                        </a:lnSpc>
                        <a:spcBef>
                          <a:spcPts val="0"/>
                        </a:spcBef>
                        <a:spcAft>
                          <a:spcPts val="0"/>
                        </a:spcAft>
                        <a:buClr>
                          <a:srgbClr val="000000"/>
                        </a:buClr>
                        <a:buSzPts val="1400"/>
                        <a:buFont typeface="Arial"/>
                        <a:buNone/>
                      </a:pPr>
                      <a:r>
                        <a:rPr b="1" lang="en-US" u="none" cap="none" strike="noStrike">
                          <a:solidFill>
                            <a:srgbClr val="980000"/>
                          </a:solidFill>
                          <a:latin typeface="Helvetica Neue"/>
                          <a:ea typeface="Helvetica Neue"/>
                          <a:cs typeface="Helvetica Neue"/>
                          <a:sym typeface="Helvetica Neue"/>
                        </a:rPr>
                        <a:t>Model</a:t>
                      </a:r>
                      <a:endParaRPr b="1" u="none" cap="none" strike="noStrike">
                        <a:solidFill>
                          <a:srgbClr val="980000"/>
                        </a:solidFill>
                        <a:latin typeface="Helvetica Neue"/>
                        <a:ea typeface="Helvetica Neue"/>
                        <a:cs typeface="Helvetica Neue"/>
                        <a:sym typeface="Helvetica Neue"/>
                      </a:endParaRPr>
                    </a:p>
                  </a:txBody>
                  <a:tcPr marT="91425" marB="91425" marR="91425" marL="91425" anchor="ctr">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rPr b="1" lang="en-US">
                          <a:solidFill>
                            <a:srgbClr val="980000"/>
                          </a:solidFill>
                          <a:latin typeface="Helvetica Neue"/>
                          <a:ea typeface="Helvetica Neue"/>
                          <a:cs typeface="Helvetica Neue"/>
                          <a:sym typeface="Helvetica Neue"/>
                        </a:rPr>
                        <a:t>Baseline Modeled Results (F2)</a:t>
                      </a:r>
                      <a:endParaRPr b="1" u="none" cap="none" strike="noStrike">
                        <a:solidFill>
                          <a:srgbClr val="980000"/>
                        </a:solidFill>
                        <a:latin typeface="Helvetica Neue"/>
                        <a:ea typeface="Helvetica Neue"/>
                        <a:cs typeface="Helvetica Neue"/>
                        <a:sym typeface="Helvetica Neue"/>
                      </a:endParaRPr>
                    </a:p>
                  </a:txBody>
                  <a:tcPr marT="91425" marB="91425" marR="91425" marL="91425" anchor="ctr">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u="none" cap="none" strike="noStrike">
                          <a:solidFill>
                            <a:srgbClr val="980000"/>
                          </a:solidFill>
                          <a:latin typeface="Helvetica Neue"/>
                          <a:ea typeface="Helvetica Neue"/>
                          <a:cs typeface="Helvetica Neue"/>
                          <a:sym typeface="Helvetica Neue"/>
                        </a:rPr>
                        <a:t>Purpose</a:t>
                      </a:r>
                      <a:endParaRPr b="1" u="none" cap="none" strike="noStrike">
                        <a:solidFill>
                          <a:srgbClr val="980000"/>
                        </a:solidFill>
                        <a:latin typeface="Helvetica Neue"/>
                        <a:ea typeface="Helvetica Neue"/>
                        <a:cs typeface="Helvetica Neue"/>
                        <a:sym typeface="Helvetica Neue"/>
                      </a:endParaRPr>
                    </a:p>
                  </a:txBody>
                  <a:tcPr marT="91425" marB="91425" marR="91425" marL="91425" anchor="ctr">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u="none" cap="none" strike="noStrike">
                          <a:solidFill>
                            <a:srgbClr val="980000"/>
                          </a:solidFill>
                          <a:latin typeface="Helvetica Neue"/>
                          <a:ea typeface="Helvetica Neue"/>
                          <a:cs typeface="Helvetica Neue"/>
                          <a:sym typeface="Helvetica Neue"/>
                        </a:rPr>
                        <a:t>Strengths</a:t>
                      </a:r>
                      <a:endParaRPr b="1" u="none" cap="none" strike="noStrike">
                        <a:solidFill>
                          <a:srgbClr val="980000"/>
                        </a:solidFill>
                        <a:latin typeface="Helvetica Neue"/>
                        <a:ea typeface="Helvetica Neue"/>
                        <a:cs typeface="Helvetica Neue"/>
                        <a:sym typeface="Helvetica Neue"/>
                      </a:endParaRPr>
                    </a:p>
                  </a:txBody>
                  <a:tcPr marT="91425" marB="91425" marR="91425" marL="91425" anchor="ctr">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F3F3F3"/>
                    </a:solidFill>
                  </a:tcPr>
                </a:tc>
              </a:tr>
              <a:tr h="652125">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Helvetica Neue"/>
                          <a:ea typeface="Helvetica Neue"/>
                          <a:cs typeface="Helvetica Neue"/>
                          <a:sym typeface="Helvetica Neue"/>
                        </a:rPr>
                        <a:t>Random Forest</a:t>
                      </a:r>
                      <a:endParaRPr b="1" sz="1400" u="none" cap="none" strike="noStrike">
                        <a:latin typeface="Helvetica Neue"/>
                        <a:ea typeface="Helvetica Neue"/>
                        <a:cs typeface="Helvetica Neue"/>
                        <a:sym typeface="Helvetica Neue"/>
                      </a:endParaRPr>
                    </a:p>
                  </a:txBody>
                  <a:tcPr marT="91425" marB="91425" marR="91425" marL="91425" anchor="ctr">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D9EAD3"/>
                    </a:solidFill>
                  </a:tcPr>
                </a:tc>
                <a:tc>
                  <a:txBody>
                    <a:bodyPr/>
                    <a:lstStyle/>
                    <a:p>
                      <a:pPr indent="0" lvl="0" marL="0" marR="0" rtl="0" algn="ctr">
                        <a:lnSpc>
                          <a:spcPct val="100000"/>
                        </a:lnSpc>
                        <a:spcBef>
                          <a:spcPts val="0"/>
                        </a:spcBef>
                        <a:spcAft>
                          <a:spcPts val="0"/>
                        </a:spcAft>
                        <a:buNone/>
                      </a:pPr>
                      <a:r>
                        <a:rPr lang="en-US">
                          <a:latin typeface="Helvetica Neue"/>
                          <a:ea typeface="Helvetica Neue"/>
                          <a:cs typeface="Helvetica Neue"/>
                          <a:sym typeface="Helvetica Neue"/>
                        </a:rPr>
                        <a:t>0.121</a:t>
                      </a:r>
                      <a:endParaRPr sz="1400" u="none" cap="none" strike="noStrike">
                        <a:latin typeface="Helvetica Neue"/>
                        <a:ea typeface="Helvetica Neue"/>
                        <a:cs typeface="Helvetica Neue"/>
                        <a:sym typeface="Helvetica Neue"/>
                      </a:endParaRPr>
                    </a:p>
                  </a:txBody>
                  <a:tcPr marT="91425" marB="91425" marR="91425" marL="91425" anchor="ctr">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D9EAD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Helvetica Neue"/>
                          <a:ea typeface="Helvetica Neue"/>
                          <a:cs typeface="Helvetica Neue"/>
                          <a:sym typeface="Helvetica Neue"/>
                        </a:rPr>
                        <a:t>Uses bagging to reduce variance</a:t>
                      </a:r>
                      <a:endParaRPr sz="1400" u="none" cap="none" strike="noStrike">
                        <a:latin typeface="Helvetica Neue"/>
                        <a:ea typeface="Helvetica Neue"/>
                        <a:cs typeface="Helvetica Neue"/>
                        <a:sym typeface="Helvetica Neue"/>
                      </a:endParaRPr>
                    </a:p>
                  </a:txBody>
                  <a:tcPr marT="91425" marB="91425" marR="91425" marL="91425" anchor="ctr">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D9EAD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Helvetica Neue"/>
                          <a:ea typeface="Helvetica Neue"/>
                          <a:cs typeface="Helvetica Neue"/>
                          <a:sym typeface="Helvetica Neue"/>
                        </a:rPr>
                        <a:t>Effective for class imbalance, improves generalization</a:t>
                      </a:r>
                      <a:endParaRPr sz="1400" u="none" cap="none" strike="noStrike">
                        <a:latin typeface="Helvetica Neue"/>
                        <a:ea typeface="Helvetica Neue"/>
                        <a:cs typeface="Helvetica Neue"/>
                        <a:sym typeface="Helvetica Neue"/>
                      </a:endParaRPr>
                    </a:p>
                  </a:txBody>
                  <a:tcPr marT="91425" marB="91425" marR="91425" marL="91425" anchor="ctr">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solidFill>
                      <a:srgbClr val="D9EAD3"/>
                    </a:solidFill>
                  </a:tcPr>
                </a:tc>
              </a:tr>
              <a:tr h="652125">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Helvetica Neue"/>
                          <a:ea typeface="Helvetica Neue"/>
                          <a:cs typeface="Helvetica Neue"/>
                          <a:sym typeface="Helvetica Neue"/>
                        </a:rPr>
                        <a:t>ExtraTreesClassifier</a:t>
                      </a:r>
                      <a:endParaRPr b="1" sz="1400" u="none" cap="none" strike="noStrike">
                        <a:latin typeface="Helvetica Neue"/>
                        <a:ea typeface="Helvetica Neue"/>
                        <a:cs typeface="Helvetica Neue"/>
                        <a:sym typeface="Helvetica Neue"/>
                      </a:endParaRPr>
                    </a:p>
                  </a:txBody>
                  <a:tcPr marT="91425" marB="91425" marR="91425" marL="91425" anchor="ctr">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a:latin typeface="Helvetica Neue"/>
                          <a:ea typeface="Helvetica Neue"/>
                          <a:cs typeface="Helvetica Neue"/>
                          <a:sym typeface="Helvetica Neue"/>
                        </a:rPr>
                        <a:t>0.115</a:t>
                      </a:r>
                      <a:endParaRPr sz="1400" u="none" cap="none" strike="noStrike">
                        <a:latin typeface="Helvetica Neue"/>
                        <a:ea typeface="Helvetica Neue"/>
                        <a:cs typeface="Helvetica Neue"/>
                        <a:sym typeface="Helvetica Neue"/>
                      </a:endParaRPr>
                    </a:p>
                  </a:txBody>
                  <a:tcPr marT="91425" marB="91425" marR="91425" marL="91425" anchor="ctr">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Helvetica Neue"/>
                          <a:ea typeface="Helvetica Neue"/>
                          <a:cs typeface="Helvetica Neue"/>
                          <a:sym typeface="Helvetica Neue"/>
                        </a:rPr>
                        <a:t>Combines multiple decision trees with high randomness</a:t>
                      </a:r>
                      <a:endParaRPr sz="1400" u="none" cap="none" strike="noStrike">
                        <a:latin typeface="Helvetica Neue"/>
                        <a:ea typeface="Helvetica Neue"/>
                        <a:cs typeface="Helvetica Neue"/>
                        <a:sym typeface="Helvetica Neue"/>
                      </a:endParaRPr>
                    </a:p>
                  </a:txBody>
                  <a:tcPr marT="91425" marB="91425" marR="91425" marL="91425" anchor="ctr">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Helvetica Neue"/>
                          <a:ea typeface="Helvetica Neue"/>
                          <a:cs typeface="Helvetica Neue"/>
                          <a:sym typeface="Helvetica Neue"/>
                        </a:rPr>
                        <a:t>Robust to overfitting, handles complex patterns in imbalanced data</a:t>
                      </a:r>
                      <a:endParaRPr sz="1400" u="none" cap="none" strike="noStrike">
                        <a:latin typeface="Helvetica Neue"/>
                        <a:ea typeface="Helvetica Neue"/>
                        <a:cs typeface="Helvetica Neue"/>
                        <a:sym typeface="Helvetica Neue"/>
                      </a:endParaRPr>
                    </a:p>
                  </a:txBody>
                  <a:tcPr marT="91425" marB="91425" marR="91425" marL="91425" anchor="ctr">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r h="652125">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Helvetica Neue"/>
                          <a:ea typeface="Helvetica Neue"/>
                          <a:cs typeface="Helvetica Neue"/>
                          <a:sym typeface="Helvetica Neue"/>
                        </a:rPr>
                        <a:t>Gradient Boosting (XGBoost, LightGBM, AdaBoost)</a:t>
                      </a:r>
                      <a:endParaRPr b="1" sz="1400" u="none" cap="none" strike="noStrike">
                        <a:latin typeface="Helvetica Neue"/>
                        <a:ea typeface="Helvetica Neue"/>
                        <a:cs typeface="Helvetica Neue"/>
                        <a:sym typeface="Helvetica Neue"/>
                      </a:endParaRPr>
                    </a:p>
                  </a:txBody>
                  <a:tcPr marT="91425" marB="91425" marR="91425" marL="91425" anchor="ctr">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sz="1400" u="none" cap="none" strike="noStrike">
                        <a:latin typeface="Helvetica Neue"/>
                        <a:ea typeface="Helvetica Neue"/>
                        <a:cs typeface="Helvetica Neue"/>
                        <a:sym typeface="Helvetica Neue"/>
                      </a:endParaRPr>
                    </a:p>
                  </a:txBody>
                  <a:tcPr marT="91425" marB="91425" marR="91425" marL="91425" anchor="ctr">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Helvetica Neue"/>
                          <a:ea typeface="Helvetica Neue"/>
                          <a:cs typeface="Helvetica Neue"/>
                          <a:sym typeface="Helvetica Neue"/>
                        </a:rPr>
                        <a:t>Corrects errors iteratively</a:t>
                      </a:r>
                      <a:endParaRPr sz="1400" u="none" cap="none" strike="noStrike">
                        <a:latin typeface="Helvetica Neue"/>
                        <a:ea typeface="Helvetica Neue"/>
                        <a:cs typeface="Helvetica Neue"/>
                        <a:sym typeface="Helvetica Neue"/>
                      </a:endParaRPr>
                    </a:p>
                  </a:txBody>
                  <a:tcPr marT="91425" marB="91425" marR="91425" marL="91425" anchor="ctr">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Helvetica Neue"/>
                          <a:ea typeface="Helvetica Neue"/>
                          <a:cs typeface="Helvetica Neue"/>
                          <a:sym typeface="Helvetica Neue"/>
                        </a:rPr>
                        <a:t>Captures complex relationships, improves minority class performance</a:t>
                      </a:r>
                      <a:endParaRPr sz="1400" u="none" cap="none" strike="noStrike">
                        <a:latin typeface="Helvetica Neue"/>
                        <a:ea typeface="Helvetica Neue"/>
                        <a:cs typeface="Helvetica Neue"/>
                        <a:sym typeface="Helvetica Neue"/>
                      </a:endParaRPr>
                    </a:p>
                  </a:txBody>
                  <a:tcPr marT="91425" marB="91425" marR="91425" marL="91425" anchor="ctr">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r h="652125">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Helvetica Neue"/>
                          <a:ea typeface="Helvetica Neue"/>
                          <a:cs typeface="Helvetica Neue"/>
                          <a:sym typeface="Helvetica Neue"/>
                        </a:rPr>
                        <a:t>SVM with Class Weights</a:t>
                      </a:r>
                      <a:endParaRPr b="1" sz="1400" u="none" cap="none" strike="noStrike">
                        <a:latin typeface="Helvetica Neue"/>
                        <a:ea typeface="Helvetica Neue"/>
                        <a:cs typeface="Helvetica Neue"/>
                        <a:sym typeface="Helvetica Neue"/>
                      </a:endParaRPr>
                    </a:p>
                  </a:txBody>
                  <a:tcPr marT="91425" marB="91425" marR="91425" marL="91425" anchor="ctr">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a:latin typeface="Helvetica Neue"/>
                          <a:ea typeface="Helvetica Neue"/>
                          <a:cs typeface="Helvetica Neue"/>
                          <a:sym typeface="Helvetica Neue"/>
                        </a:rPr>
                        <a:t>0.134</a:t>
                      </a:r>
                      <a:endParaRPr sz="1400" u="none" cap="none" strike="noStrike">
                        <a:latin typeface="Helvetica Neue"/>
                        <a:ea typeface="Helvetica Neue"/>
                        <a:cs typeface="Helvetica Neue"/>
                        <a:sym typeface="Helvetica Neue"/>
                      </a:endParaRPr>
                    </a:p>
                  </a:txBody>
                  <a:tcPr marT="91425" marB="91425" marR="91425" marL="91425" anchor="ctr">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Helvetica Neue"/>
                          <a:ea typeface="Helvetica Neue"/>
                          <a:cs typeface="Helvetica Neue"/>
                          <a:sym typeface="Helvetica Neue"/>
                        </a:rPr>
                        <a:t>Finds optimal decision boundaries</a:t>
                      </a:r>
                      <a:endParaRPr sz="1400" u="none" cap="none" strike="noStrike">
                        <a:latin typeface="Helvetica Neue"/>
                        <a:ea typeface="Helvetica Neue"/>
                        <a:cs typeface="Helvetica Neue"/>
                        <a:sym typeface="Helvetica Neue"/>
                      </a:endParaRPr>
                    </a:p>
                  </a:txBody>
                  <a:tcPr marT="91425" marB="91425" marR="91425" marL="91425" anchor="ctr">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Helvetica Neue"/>
                          <a:ea typeface="Helvetica Neue"/>
                          <a:cs typeface="Helvetica Neue"/>
                          <a:sym typeface="Helvetica Neue"/>
                        </a:rPr>
                        <a:t>Works well in high-dimensional spaces, focuses on minority class</a:t>
                      </a:r>
                      <a:endParaRPr sz="1400" u="none" cap="none" strike="noStrike">
                        <a:latin typeface="Helvetica Neue"/>
                        <a:ea typeface="Helvetica Neue"/>
                        <a:cs typeface="Helvetica Neue"/>
                        <a:sym typeface="Helvetica Neue"/>
                      </a:endParaRPr>
                    </a:p>
                  </a:txBody>
                  <a:tcPr marT="91425" marB="91425" marR="91425" marL="91425" anchor="ctr">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r h="652125">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Helvetica Neue"/>
                          <a:ea typeface="Helvetica Neue"/>
                          <a:cs typeface="Helvetica Neue"/>
                          <a:sym typeface="Helvetica Neue"/>
                        </a:rPr>
                        <a:t>Logistic Regression with SMOTE</a:t>
                      </a:r>
                      <a:endParaRPr b="1" sz="1400" u="none" cap="none" strike="noStrike">
                        <a:latin typeface="Helvetica Neue"/>
                        <a:ea typeface="Helvetica Neue"/>
                        <a:cs typeface="Helvetica Neue"/>
                        <a:sym typeface="Helvetica Neue"/>
                      </a:endParaRPr>
                    </a:p>
                  </a:txBody>
                  <a:tcPr marT="91425" marB="91425" marR="91425" marL="91425" anchor="ctr">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sz="1400" u="none" cap="none" strike="noStrike">
                        <a:latin typeface="Helvetica Neue"/>
                        <a:ea typeface="Helvetica Neue"/>
                        <a:cs typeface="Helvetica Neue"/>
                        <a:sym typeface="Helvetica Neue"/>
                      </a:endParaRPr>
                    </a:p>
                  </a:txBody>
                  <a:tcPr marT="91425" marB="91425" marR="91425" marL="91425" anchor="ctr">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Helvetica Neue"/>
                          <a:ea typeface="Helvetica Neue"/>
                          <a:cs typeface="Helvetica Neue"/>
                          <a:sym typeface="Helvetica Neue"/>
                        </a:rPr>
                        <a:t>Baseline model with synthetic data balancing</a:t>
                      </a:r>
                      <a:endParaRPr sz="1400" u="none" cap="none" strike="noStrike">
                        <a:latin typeface="Helvetica Neue"/>
                        <a:ea typeface="Helvetica Neue"/>
                        <a:cs typeface="Helvetica Neue"/>
                        <a:sym typeface="Helvetica Neue"/>
                      </a:endParaRPr>
                    </a:p>
                  </a:txBody>
                  <a:tcPr marT="91425" marB="91425" marR="91425" marL="91425" anchor="ctr">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Helvetica Neue"/>
                          <a:ea typeface="Helvetica Neue"/>
                          <a:cs typeface="Helvetica Neue"/>
                          <a:sym typeface="Helvetica Neue"/>
                        </a:rPr>
                        <a:t>Simple, interpretable, improves dataset balance</a:t>
                      </a:r>
                      <a:endParaRPr sz="1400" u="none" cap="none" strike="noStrike">
                        <a:latin typeface="Helvetica Neue"/>
                        <a:ea typeface="Helvetica Neue"/>
                        <a:cs typeface="Helvetica Neue"/>
                        <a:sym typeface="Helvetica Neue"/>
                      </a:endParaRPr>
                    </a:p>
                  </a:txBody>
                  <a:tcPr marT="91425" marB="91425" marR="91425" marL="91425" anchor="ctr">
                    <a:lnL cap="flat" cmpd="sng" w="19050">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bl>
          </a:graphicData>
        </a:graphic>
      </p:graphicFrame>
      <p:sp>
        <p:nvSpPr>
          <p:cNvPr id="732" name="Google Shape;732;g33545690245_1_34"/>
          <p:cNvSpPr txBox="1"/>
          <p:nvPr/>
        </p:nvSpPr>
        <p:spPr>
          <a:xfrm>
            <a:off x="916000" y="1471275"/>
            <a:ext cx="10600200" cy="6771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1" lang="en-US" sz="1600">
                <a:solidFill>
                  <a:schemeClr val="dk1"/>
                </a:solidFill>
                <a:latin typeface="Helvetica Neue"/>
                <a:ea typeface="Helvetica Neue"/>
                <a:cs typeface="Helvetica Neue"/>
                <a:sym typeface="Helvetica Neue"/>
              </a:rPr>
              <a:t>P</a:t>
            </a:r>
            <a:r>
              <a:rPr b="1" i="0" lang="en-US" sz="1600" u="none" cap="none" strike="noStrike">
                <a:solidFill>
                  <a:schemeClr val="dk1"/>
                </a:solidFill>
                <a:latin typeface="Helvetica Neue"/>
                <a:ea typeface="Helvetica Neue"/>
                <a:cs typeface="Helvetica Neue"/>
                <a:sym typeface="Helvetica Neue"/>
              </a:rPr>
              <a:t>redictions will be based on an ensemble model </a:t>
            </a:r>
            <a:r>
              <a:rPr b="0" i="0" lang="en-US" sz="1600" u="none" cap="none" strike="noStrike">
                <a:solidFill>
                  <a:schemeClr val="dk1"/>
                </a:solidFill>
                <a:latin typeface="Helvetica Neue"/>
                <a:ea typeface="Helvetica Neue"/>
                <a:cs typeface="Helvetica Neue"/>
                <a:sym typeface="Helvetica Neue"/>
              </a:rPr>
              <a:t>combining outputs from multiple models, </a:t>
            </a:r>
            <a:r>
              <a:rPr b="1" i="0" lang="en-US" sz="1600" u="none" cap="none" strike="noStrike">
                <a:solidFill>
                  <a:schemeClr val="dk1"/>
                </a:solidFill>
                <a:latin typeface="Helvetica Neue"/>
                <a:ea typeface="Helvetica Neue"/>
                <a:cs typeface="Helvetica Neue"/>
                <a:sym typeface="Helvetica Neue"/>
              </a:rPr>
              <a:t>learning the optimal way to combine and give accurate predictions. </a:t>
            </a:r>
            <a:endParaRPr b="1" i="0" sz="16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36" name="Shape 736"/>
        <p:cNvGrpSpPr/>
        <p:nvPr/>
      </p:nvGrpSpPr>
      <p:grpSpPr>
        <a:xfrm>
          <a:off x="0" y="0"/>
          <a:ext cx="0" cy="0"/>
          <a:chOff x="0" y="0"/>
          <a:chExt cx="0" cy="0"/>
        </a:xfrm>
      </p:grpSpPr>
      <p:sp>
        <p:nvSpPr>
          <p:cNvPr id="737" name="Google Shape;737;g33128a1e39f_2_95"/>
          <p:cNvSpPr txBox="1"/>
          <p:nvPr>
            <p:ph type="title"/>
          </p:nvPr>
        </p:nvSpPr>
        <p:spPr>
          <a:xfrm>
            <a:off x="839788" y="3"/>
            <a:ext cx="10515600" cy="13257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SzPts val="3600"/>
              <a:buNone/>
            </a:pPr>
            <a:r>
              <a:rPr lang="en-US">
                <a:solidFill>
                  <a:schemeClr val="accent1"/>
                </a:solidFill>
              </a:rPr>
              <a:t>Data Processing - Reducing Categorical Features’ Dimensionality</a:t>
            </a:r>
            <a:endParaRPr/>
          </a:p>
        </p:txBody>
      </p:sp>
      <p:sp>
        <p:nvSpPr>
          <p:cNvPr id="738" name="Google Shape;738;g33128a1e39f_2_95"/>
          <p:cNvSpPr txBox="1"/>
          <p:nvPr>
            <p:ph idx="1" type="body"/>
          </p:nvPr>
        </p:nvSpPr>
        <p:spPr>
          <a:xfrm>
            <a:off x="839789" y="1681163"/>
            <a:ext cx="5157900" cy="823800"/>
          </a:xfrm>
          <a:prstGeom prst="rect">
            <a:avLst/>
          </a:prstGeom>
          <a:noFill/>
          <a:ln>
            <a:noFill/>
          </a:ln>
        </p:spPr>
        <p:txBody>
          <a:bodyPr anchorCtr="0" anchor="ctr" bIns="45700" lIns="0" spcFirstLastPara="1" rIns="0" wrap="square" tIns="45700">
            <a:normAutofit/>
          </a:bodyPr>
          <a:lstStyle/>
          <a:p>
            <a:pPr indent="0" lvl="0" marL="0" rtl="0" algn="l">
              <a:lnSpc>
                <a:spcPct val="90000"/>
              </a:lnSpc>
              <a:spcBef>
                <a:spcPts val="1000"/>
              </a:spcBef>
              <a:spcAft>
                <a:spcPts val="0"/>
              </a:spcAft>
              <a:buSzPts val="1800"/>
              <a:buNone/>
            </a:pPr>
            <a:r>
              <a:t/>
            </a:r>
            <a:endParaRPr/>
          </a:p>
        </p:txBody>
      </p:sp>
      <p:sp>
        <p:nvSpPr>
          <p:cNvPr id="739" name="Google Shape;739;g33128a1e39f_2_95"/>
          <p:cNvSpPr txBox="1"/>
          <p:nvPr>
            <p:ph idx="2" type="body"/>
          </p:nvPr>
        </p:nvSpPr>
        <p:spPr>
          <a:xfrm>
            <a:off x="839789" y="2505078"/>
            <a:ext cx="5157900" cy="34005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1000"/>
              </a:spcBef>
              <a:spcAft>
                <a:spcPts val="0"/>
              </a:spcAft>
              <a:buSzPts val="2400"/>
              <a:buNone/>
            </a:pPr>
            <a:r>
              <a:t/>
            </a:r>
            <a:endParaRPr/>
          </a:p>
        </p:txBody>
      </p:sp>
      <p:sp>
        <p:nvSpPr>
          <p:cNvPr id="740" name="Google Shape;740;g33128a1e39f_2_95"/>
          <p:cNvSpPr txBox="1"/>
          <p:nvPr>
            <p:ph idx="3" type="body"/>
          </p:nvPr>
        </p:nvSpPr>
        <p:spPr>
          <a:xfrm>
            <a:off x="6172202" y="1681163"/>
            <a:ext cx="5183100" cy="823800"/>
          </a:xfrm>
          <a:prstGeom prst="rect">
            <a:avLst/>
          </a:prstGeom>
          <a:noFill/>
          <a:ln>
            <a:noFill/>
          </a:ln>
        </p:spPr>
        <p:txBody>
          <a:bodyPr anchorCtr="0" anchor="ctr" bIns="45700" lIns="0" spcFirstLastPara="1" rIns="0" wrap="square" tIns="45700">
            <a:normAutofit/>
          </a:bodyPr>
          <a:lstStyle/>
          <a:p>
            <a:pPr indent="0" lvl="0" marL="0" rtl="0" algn="l">
              <a:lnSpc>
                <a:spcPct val="90000"/>
              </a:lnSpc>
              <a:spcBef>
                <a:spcPts val="1000"/>
              </a:spcBef>
              <a:spcAft>
                <a:spcPts val="0"/>
              </a:spcAft>
              <a:buSzPts val="1800"/>
              <a:buNone/>
            </a:pPr>
            <a:r>
              <a:t/>
            </a:r>
            <a:endParaRPr/>
          </a:p>
        </p:txBody>
      </p:sp>
      <p:sp>
        <p:nvSpPr>
          <p:cNvPr id="741" name="Google Shape;741;g33128a1e39f_2_95"/>
          <p:cNvSpPr txBox="1"/>
          <p:nvPr>
            <p:ph idx="4" type="body"/>
          </p:nvPr>
        </p:nvSpPr>
        <p:spPr>
          <a:xfrm>
            <a:off x="6172202" y="2505078"/>
            <a:ext cx="5183100" cy="34005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1000"/>
              </a:spcBef>
              <a:spcAft>
                <a:spcPts val="0"/>
              </a:spcAft>
              <a:buSzPts val="2400"/>
              <a:buNone/>
            </a:pPr>
            <a:r>
              <a:t/>
            </a:r>
            <a:endParaRPr/>
          </a:p>
        </p:txBody>
      </p:sp>
      <p:sp>
        <p:nvSpPr>
          <p:cNvPr id="742" name="Google Shape;742;g33128a1e39f_2_95"/>
          <p:cNvSpPr txBox="1"/>
          <p:nvPr>
            <p:ph idx="12" type="sldNum"/>
          </p:nvPr>
        </p:nvSpPr>
        <p:spPr>
          <a:xfrm>
            <a:off x="8610601" y="6459132"/>
            <a:ext cx="34323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US"/>
              <a:t>‹#›</a:t>
            </a:fld>
            <a:endParaRPr/>
          </a:p>
        </p:txBody>
      </p:sp>
      <p:sp>
        <p:nvSpPr>
          <p:cNvPr id="743" name="Google Shape;743;g33128a1e39f_2_95"/>
          <p:cNvSpPr txBox="1"/>
          <p:nvPr>
            <p:ph idx="1" type="body"/>
          </p:nvPr>
        </p:nvSpPr>
        <p:spPr>
          <a:xfrm>
            <a:off x="682275" y="1412550"/>
            <a:ext cx="11004900" cy="2647200"/>
          </a:xfrm>
          <a:prstGeom prst="rect">
            <a:avLst/>
          </a:prstGeom>
          <a:solidFill>
            <a:srgbClr val="F3F3F3"/>
          </a:solidFill>
          <a:ln>
            <a:noFill/>
          </a:ln>
        </p:spPr>
        <p:txBody>
          <a:bodyPr anchorCtr="0" anchor="ctr" bIns="91425" lIns="91425" spcFirstLastPara="1" rIns="230950" wrap="square" tIns="91425">
            <a:normAutofit/>
          </a:bodyPr>
          <a:lstStyle/>
          <a:p>
            <a:pPr indent="0" lvl="0" marL="171450" rtl="0" algn="l">
              <a:lnSpc>
                <a:spcPct val="100000"/>
              </a:lnSpc>
              <a:spcBef>
                <a:spcPts val="1000"/>
              </a:spcBef>
              <a:spcAft>
                <a:spcPts val="0"/>
              </a:spcAft>
              <a:buSzPts val="1800"/>
              <a:buNone/>
            </a:pPr>
            <a:r>
              <a:rPr lang="en-US" sz="1600">
                <a:solidFill>
                  <a:schemeClr val="dk1"/>
                </a:solidFill>
              </a:rPr>
              <a:t>Contents: Tree Visual for demonstrating how things were grouped and one sentence with short bullets for explaining </a:t>
            </a:r>
            <a:endParaRPr sz="1600">
              <a:solidFill>
                <a:schemeClr val="dk1"/>
              </a:solidFill>
            </a:endParaRPr>
          </a:p>
          <a:p>
            <a:pPr indent="0" lvl="0" marL="171450" rtl="0" algn="l">
              <a:lnSpc>
                <a:spcPct val="100000"/>
              </a:lnSpc>
              <a:spcBef>
                <a:spcPts val="1000"/>
              </a:spcBef>
              <a:spcAft>
                <a:spcPts val="0"/>
              </a:spcAft>
              <a:buSzPts val="1800"/>
              <a:buNone/>
            </a:pPr>
            <a:r>
              <a:rPr lang="en-US" sz="1600">
                <a:solidFill>
                  <a:schemeClr val="dk1"/>
                </a:solidFill>
              </a:rPr>
              <a:t>For reducing complexity, reducing dimension of the </a:t>
            </a:r>
            <a:r>
              <a:rPr b="1" lang="en-US" sz="1600">
                <a:solidFill>
                  <a:schemeClr val="dk1"/>
                </a:solidFill>
              </a:rPr>
              <a:t>admission_source_id</a:t>
            </a:r>
            <a:r>
              <a:rPr lang="en-US" sz="1600">
                <a:solidFill>
                  <a:schemeClr val="dk1"/>
                </a:solidFill>
              </a:rPr>
              <a:t> from 25 sources to 5 sources</a:t>
            </a:r>
            <a:endParaRPr sz="1600">
              <a:solidFill>
                <a:schemeClr val="dk1"/>
              </a:solidFill>
            </a:endParaRPr>
          </a:p>
          <a:p>
            <a:pPr indent="-330200" lvl="0" marL="457200" rtl="0" algn="l">
              <a:lnSpc>
                <a:spcPct val="100000"/>
              </a:lnSpc>
              <a:spcBef>
                <a:spcPts val="1000"/>
              </a:spcBef>
              <a:spcAft>
                <a:spcPts val="0"/>
              </a:spcAft>
              <a:buClr>
                <a:schemeClr val="dk1"/>
              </a:buClr>
              <a:buSzPts val="1600"/>
              <a:buChar char="●"/>
            </a:pPr>
            <a:r>
              <a:rPr lang="en-US" sz="1600">
                <a:solidFill>
                  <a:schemeClr val="dk1"/>
                </a:solidFill>
              </a:rPr>
              <a:t>Combine physician, clinic, HMO referral into a single category (e.g., "Referral-Based").</a:t>
            </a:r>
            <a:endParaRPr sz="1600">
              <a:solidFill>
                <a:schemeClr val="dk1"/>
              </a:solidFill>
            </a:endParaRPr>
          </a:p>
          <a:p>
            <a:pPr indent="-330200" lvl="0" marL="457200" rtl="0" algn="l">
              <a:lnSpc>
                <a:spcPct val="100000"/>
              </a:lnSpc>
              <a:spcBef>
                <a:spcPts val="0"/>
              </a:spcBef>
              <a:spcAft>
                <a:spcPts val="0"/>
              </a:spcAft>
              <a:buClr>
                <a:schemeClr val="dk1"/>
              </a:buClr>
              <a:buSzPts val="1600"/>
              <a:buChar char="●"/>
            </a:pPr>
            <a:r>
              <a:rPr lang="en-US" sz="1600">
                <a:solidFill>
                  <a:schemeClr val="dk1"/>
                </a:solidFill>
              </a:rPr>
              <a:t>Combine transfers from hospital, SNF, healthcare facilities and anything transfer related into a single category (e.g., "Transferred").</a:t>
            </a:r>
            <a:endParaRPr sz="1600">
              <a:solidFill>
                <a:schemeClr val="dk1"/>
              </a:solidFill>
            </a:endParaRPr>
          </a:p>
          <a:p>
            <a:pPr indent="-330200" lvl="0" marL="457200" rtl="0" algn="l">
              <a:lnSpc>
                <a:spcPct val="100000"/>
              </a:lnSpc>
              <a:spcBef>
                <a:spcPts val="0"/>
              </a:spcBef>
              <a:spcAft>
                <a:spcPts val="0"/>
              </a:spcAft>
              <a:buClr>
                <a:schemeClr val="dk1"/>
              </a:buClr>
              <a:buSzPts val="1600"/>
              <a:buChar char="●"/>
            </a:pPr>
            <a:r>
              <a:rPr lang="en-US" sz="1600">
                <a:solidFill>
                  <a:schemeClr val="dk1"/>
                </a:solidFill>
              </a:rPr>
              <a:t>Keep emergency room admission as its own category since it hold distinct importance, (e.g., “Emergency”).</a:t>
            </a:r>
            <a:endParaRPr sz="1600">
              <a:solidFill>
                <a:schemeClr val="dk1"/>
              </a:solidFill>
            </a:endParaRPr>
          </a:p>
          <a:p>
            <a:pPr indent="-330200" lvl="0" marL="457200" rtl="0" algn="l">
              <a:lnSpc>
                <a:spcPct val="100000"/>
              </a:lnSpc>
              <a:spcBef>
                <a:spcPts val="0"/>
              </a:spcBef>
              <a:spcAft>
                <a:spcPts val="0"/>
              </a:spcAft>
              <a:buClr>
                <a:schemeClr val="dk1"/>
              </a:buClr>
              <a:buSzPts val="1600"/>
              <a:buChar char="●"/>
            </a:pPr>
            <a:r>
              <a:rPr lang="en-US" sz="1600">
                <a:solidFill>
                  <a:schemeClr val="dk1"/>
                </a:solidFill>
              </a:rPr>
              <a:t>Combine court/law enforcement, social services into a single category (e.g., "Legal/Social Service").</a:t>
            </a:r>
            <a:endParaRPr sz="1600">
              <a:solidFill>
                <a:schemeClr val="dk1"/>
              </a:solidFill>
            </a:endParaRPr>
          </a:p>
          <a:p>
            <a:pPr indent="-330200" lvl="0" marL="457200" rtl="0" algn="l">
              <a:lnSpc>
                <a:spcPct val="100000"/>
              </a:lnSpc>
              <a:spcBef>
                <a:spcPts val="0"/>
              </a:spcBef>
              <a:spcAft>
                <a:spcPts val="0"/>
              </a:spcAft>
              <a:buClr>
                <a:schemeClr val="dk1"/>
              </a:buClr>
              <a:buSzPts val="1600"/>
              <a:buChar char="●"/>
            </a:pPr>
            <a:r>
              <a:rPr lang="en-US" sz="1600">
                <a:solidFill>
                  <a:schemeClr val="dk1"/>
                </a:solidFill>
              </a:rPr>
              <a:t>Combine other miscellaneous or unknown sources into a single category (e.g., "Other/Unknown").</a:t>
            </a:r>
            <a:endParaRPr sz="1600">
              <a:solidFill>
                <a:schemeClr val="dk1"/>
              </a:solidFill>
            </a:endParaRPr>
          </a:p>
        </p:txBody>
      </p:sp>
      <p:pic>
        <p:nvPicPr>
          <p:cNvPr id="744" name="Google Shape;744;g33128a1e39f_2_95"/>
          <p:cNvPicPr preferRelativeResize="0"/>
          <p:nvPr/>
        </p:nvPicPr>
        <p:blipFill>
          <a:blip r:embed="rId3">
            <a:alphaModFix/>
          </a:blip>
          <a:stretch>
            <a:fillRect/>
          </a:stretch>
        </p:blipFill>
        <p:spPr>
          <a:xfrm>
            <a:off x="5481813" y="4114313"/>
            <a:ext cx="4580473" cy="2290250"/>
          </a:xfrm>
          <a:prstGeom prst="rect">
            <a:avLst/>
          </a:prstGeom>
          <a:noFill/>
          <a:ln>
            <a:noFill/>
          </a:ln>
        </p:spPr>
      </p:pic>
      <p:pic>
        <p:nvPicPr>
          <p:cNvPr id="745" name="Google Shape;745;g33128a1e39f_2_95"/>
          <p:cNvPicPr preferRelativeResize="0"/>
          <p:nvPr/>
        </p:nvPicPr>
        <p:blipFill>
          <a:blip r:embed="rId4">
            <a:alphaModFix/>
          </a:blip>
          <a:stretch>
            <a:fillRect/>
          </a:stretch>
        </p:blipFill>
        <p:spPr>
          <a:xfrm>
            <a:off x="682275" y="4059752"/>
            <a:ext cx="3987204" cy="22902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49" name="Shape 749"/>
        <p:cNvGrpSpPr/>
        <p:nvPr/>
      </p:nvGrpSpPr>
      <p:grpSpPr>
        <a:xfrm>
          <a:off x="0" y="0"/>
          <a:ext cx="0" cy="0"/>
          <a:chOff x="0" y="0"/>
          <a:chExt cx="0" cy="0"/>
        </a:xfrm>
      </p:grpSpPr>
      <p:sp>
        <p:nvSpPr>
          <p:cNvPr id="750" name="Google Shape;750;g33128a1e39f_2_106"/>
          <p:cNvSpPr txBox="1"/>
          <p:nvPr>
            <p:ph type="title"/>
          </p:nvPr>
        </p:nvSpPr>
        <p:spPr>
          <a:xfrm>
            <a:off x="839788" y="3"/>
            <a:ext cx="10515600" cy="13257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SzPts val="3600"/>
              <a:buNone/>
            </a:pPr>
            <a:r>
              <a:rPr lang="en-US">
                <a:solidFill>
                  <a:schemeClr val="accent1"/>
                </a:solidFill>
              </a:rPr>
              <a:t>Data Processing - Reducing Categorical Features’ Dimensionality</a:t>
            </a:r>
            <a:endParaRPr/>
          </a:p>
        </p:txBody>
      </p:sp>
      <p:sp>
        <p:nvSpPr>
          <p:cNvPr id="751" name="Google Shape;751;g33128a1e39f_2_106"/>
          <p:cNvSpPr txBox="1"/>
          <p:nvPr>
            <p:ph idx="1" type="body"/>
          </p:nvPr>
        </p:nvSpPr>
        <p:spPr>
          <a:xfrm>
            <a:off x="839789" y="1681163"/>
            <a:ext cx="5157900" cy="823800"/>
          </a:xfrm>
          <a:prstGeom prst="rect">
            <a:avLst/>
          </a:prstGeom>
          <a:noFill/>
          <a:ln>
            <a:noFill/>
          </a:ln>
        </p:spPr>
        <p:txBody>
          <a:bodyPr anchorCtr="0" anchor="ctr" bIns="45700" lIns="0" spcFirstLastPara="1" rIns="0" wrap="square" tIns="45700">
            <a:normAutofit/>
          </a:bodyPr>
          <a:lstStyle/>
          <a:p>
            <a:pPr indent="0" lvl="0" marL="0" rtl="0" algn="l">
              <a:lnSpc>
                <a:spcPct val="90000"/>
              </a:lnSpc>
              <a:spcBef>
                <a:spcPts val="1000"/>
              </a:spcBef>
              <a:spcAft>
                <a:spcPts val="0"/>
              </a:spcAft>
              <a:buSzPts val="1800"/>
              <a:buNone/>
            </a:pPr>
            <a:r>
              <a:t/>
            </a:r>
            <a:endParaRPr/>
          </a:p>
        </p:txBody>
      </p:sp>
      <p:sp>
        <p:nvSpPr>
          <p:cNvPr id="752" name="Google Shape;752;g33128a1e39f_2_106"/>
          <p:cNvSpPr txBox="1"/>
          <p:nvPr>
            <p:ph idx="2" type="body"/>
          </p:nvPr>
        </p:nvSpPr>
        <p:spPr>
          <a:xfrm>
            <a:off x="839789" y="2505078"/>
            <a:ext cx="5157900" cy="34005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1000"/>
              </a:spcBef>
              <a:spcAft>
                <a:spcPts val="0"/>
              </a:spcAft>
              <a:buSzPts val="2400"/>
              <a:buNone/>
            </a:pPr>
            <a:r>
              <a:t/>
            </a:r>
            <a:endParaRPr/>
          </a:p>
        </p:txBody>
      </p:sp>
      <p:sp>
        <p:nvSpPr>
          <p:cNvPr id="753" name="Google Shape;753;g33128a1e39f_2_106"/>
          <p:cNvSpPr txBox="1"/>
          <p:nvPr>
            <p:ph idx="3" type="body"/>
          </p:nvPr>
        </p:nvSpPr>
        <p:spPr>
          <a:xfrm>
            <a:off x="6172202" y="1681163"/>
            <a:ext cx="5183100" cy="823800"/>
          </a:xfrm>
          <a:prstGeom prst="rect">
            <a:avLst/>
          </a:prstGeom>
          <a:noFill/>
          <a:ln>
            <a:noFill/>
          </a:ln>
        </p:spPr>
        <p:txBody>
          <a:bodyPr anchorCtr="0" anchor="ctr" bIns="45700" lIns="0" spcFirstLastPara="1" rIns="0" wrap="square" tIns="45700">
            <a:normAutofit/>
          </a:bodyPr>
          <a:lstStyle/>
          <a:p>
            <a:pPr indent="0" lvl="0" marL="0" rtl="0" algn="l">
              <a:lnSpc>
                <a:spcPct val="90000"/>
              </a:lnSpc>
              <a:spcBef>
                <a:spcPts val="1000"/>
              </a:spcBef>
              <a:spcAft>
                <a:spcPts val="0"/>
              </a:spcAft>
              <a:buSzPts val="1800"/>
              <a:buNone/>
            </a:pPr>
            <a:r>
              <a:t/>
            </a:r>
            <a:endParaRPr/>
          </a:p>
        </p:txBody>
      </p:sp>
      <p:sp>
        <p:nvSpPr>
          <p:cNvPr id="754" name="Google Shape;754;g33128a1e39f_2_106"/>
          <p:cNvSpPr txBox="1"/>
          <p:nvPr>
            <p:ph idx="4" type="body"/>
          </p:nvPr>
        </p:nvSpPr>
        <p:spPr>
          <a:xfrm>
            <a:off x="6172202" y="2505078"/>
            <a:ext cx="5183100" cy="34005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1000"/>
              </a:spcBef>
              <a:spcAft>
                <a:spcPts val="0"/>
              </a:spcAft>
              <a:buSzPts val="2400"/>
              <a:buNone/>
            </a:pPr>
            <a:r>
              <a:t/>
            </a:r>
            <a:endParaRPr/>
          </a:p>
        </p:txBody>
      </p:sp>
      <p:sp>
        <p:nvSpPr>
          <p:cNvPr id="755" name="Google Shape;755;g33128a1e39f_2_106"/>
          <p:cNvSpPr txBox="1"/>
          <p:nvPr>
            <p:ph idx="12" type="sldNum"/>
          </p:nvPr>
        </p:nvSpPr>
        <p:spPr>
          <a:xfrm>
            <a:off x="8610601" y="6459132"/>
            <a:ext cx="34323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sp>
        <p:nvSpPr>
          <p:cNvPr id="756" name="Google Shape;756;g33128a1e39f_2_106"/>
          <p:cNvSpPr txBox="1"/>
          <p:nvPr>
            <p:ph idx="1" type="body"/>
          </p:nvPr>
        </p:nvSpPr>
        <p:spPr>
          <a:xfrm>
            <a:off x="647300" y="1422525"/>
            <a:ext cx="11164500" cy="2695800"/>
          </a:xfrm>
          <a:prstGeom prst="rect">
            <a:avLst/>
          </a:prstGeom>
          <a:solidFill>
            <a:srgbClr val="F3F3F3"/>
          </a:solidFill>
          <a:ln>
            <a:noFill/>
          </a:ln>
        </p:spPr>
        <p:txBody>
          <a:bodyPr anchorCtr="0" anchor="ctr" bIns="91425" lIns="91425" spcFirstLastPara="1" rIns="230950" wrap="square" tIns="91425">
            <a:normAutofit lnSpcReduction="10000"/>
          </a:bodyPr>
          <a:lstStyle/>
          <a:p>
            <a:pPr indent="0" lvl="0" marL="171450" rtl="0" algn="l">
              <a:lnSpc>
                <a:spcPct val="100000"/>
              </a:lnSpc>
              <a:spcBef>
                <a:spcPts val="1000"/>
              </a:spcBef>
              <a:spcAft>
                <a:spcPts val="0"/>
              </a:spcAft>
              <a:buSzPts val="1800"/>
              <a:buNone/>
            </a:pPr>
            <a:r>
              <a:rPr lang="en-US" sz="1600">
                <a:solidFill>
                  <a:schemeClr val="dk1"/>
                </a:solidFill>
              </a:rPr>
              <a:t>Contents: Tree Visual for demonstrating how things were grouped and one sentence with short bullets for explaining </a:t>
            </a:r>
            <a:endParaRPr sz="1600">
              <a:solidFill>
                <a:schemeClr val="dk1"/>
              </a:solidFill>
            </a:endParaRPr>
          </a:p>
          <a:p>
            <a:pPr indent="0" lvl="0" marL="171450" rtl="0" algn="l">
              <a:lnSpc>
                <a:spcPct val="100000"/>
              </a:lnSpc>
              <a:spcBef>
                <a:spcPts val="1000"/>
              </a:spcBef>
              <a:spcAft>
                <a:spcPts val="0"/>
              </a:spcAft>
              <a:buSzPts val="1800"/>
              <a:buNone/>
            </a:pPr>
            <a:r>
              <a:rPr lang="en-US" sz="1600">
                <a:solidFill>
                  <a:schemeClr val="dk1"/>
                </a:solidFill>
              </a:rPr>
              <a:t>For reducing complexity, reducing dimension of the </a:t>
            </a:r>
            <a:r>
              <a:rPr b="1" lang="en-US" sz="1600">
                <a:solidFill>
                  <a:schemeClr val="dk1"/>
                </a:solidFill>
              </a:rPr>
              <a:t>discharge_disposition_id</a:t>
            </a:r>
            <a:r>
              <a:rPr lang="en-US" sz="1600">
                <a:solidFill>
                  <a:schemeClr val="dk1"/>
                </a:solidFill>
              </a:rPr>
              <a:t> from 30 dispositions to 5 dispositions</a:t>
            </a:r>
            <a:endParaRPr sz="1600">
              <a:solidFill>
                <a:schemeClr val="dk1"/>
              </a:solidFill>
            </a:endParaRPr>
          </a:p>
          <a:p>
            <a:pPr indent="-330200" lvl="0" marL="457200" rtl="0" algn="l">
              <a:lnSpc>
                <a:spcPct val="100000"/>
              </a:lnSpc>
              <a:spcBef>
                <a:spcPts val="1000"/>
              </a:spcBef>
              <a:spcAft>
                <a:spcPts val="0"/>
              </a:spcAft>
              <a:buClr>
                <a:schemeClr val="dk1"/>
              </a:buClr>
              <a:buSzPts val="1600"/>
              <a:buChar char="●"/>
            </a:pPr>
            <a:r>
              <a:rPr lang="en-US" sz="1600">
                <a:solidFill>
                  <a:schemeClr val="dk1"/>
                </a:solidFill>
              </a:rPr>
              <a:t>Combine home and home with health service into a single category (e.g., "Home Discharge").</a:t>
            </a:r>
            <a:endParaRPr sz="1600">
              <a:solidFill>
                <a:schemeClr val="dk1"/>
              </a:solidFill>
            </a:endParaRPr>
          </a:p>
          <a:p>
            <a:pPr indent="-330200" lvl="0" marL="457200" rtl="0" algn="l">
              <a:lnSpc>
                <a:spcPct val="100000"/>
              </a:lnSpc>
              <a:spcBef>
                <a:spcPts val="0"/>
              </a:spcBef>
              <a:spcAft>
                <a:spcPts val="0"/>
              </a:spcAft>
              <a:buClr>
                <a:schemeClr val="dk1"/>
              </a:buClr>
              <a:buSzPts val="1600"/>
              <a:buChar char="●"/>
            </a:pPr>
            <a:r>
              <a:rPr lang="en-US" sz="1600">
                <a:solidFill>
                  <a:schemeClr val="dk1"/>
                </a:solidFill>
              </a:rPr>
              <a:t>Combine transfers to other healthcare facilities into a single category (e.g., "Transferred").</a:t>
            </a:r>
            <a:endParaRPr sz="1600">
              <a:solidFill>
                <a:schemeClr val="dk1"/>
              </a:solidFill>
            </a:endParaRPr>
          </a:p>
          <a:p>
            <a:pPr indent="-330200" lvl="0" marL="457200" rtl="0" algn="l">
              <a:lnSpc>
                <a:spcPct val="100000"/>
              </a:lnSpc>
              <a:spcBef>
                <a:spcPts val="0"/>
              </a:spcBef>
              <a:spcAft>
                <a:spcPts val="0"/>
              </a:spcAft>
              <a:buClr>
                <a:schemeClr val="dk1"/>
              </a:buClr>
              <a:buSzPts val="1600"/>
              <a:buChar char="●"/>
            </a:pPr>
            <a:r>
              <a:rPr lang="en-US" sz="1600">
                <a:solidFill>
                  <a:schemeClr val="dk1"/>
                </a:solidFill>
              </a:rPr>
              <a:t>Keep left against medical advice (AMA) as its own category since it hold distinct importance, (e.g., “Left AMA”).</a:t>
            </a:r>
            <a:endParaRPr sz="1600">
              <a:solidFill>
                <a:schemeClr val="dk1"/>
              </a:solidFill>
            </a:endParaRPr>
          </a:p>
          <a:p>
            <a:pPr indent="-330200" lvl="0" marL="457200" rtl="0" algn="l">
              <a:lnSpc>
                <a:spcPct val="100000"/>
              </a:lnSpc>
              <a:spcBef>
                <a:spcPts val="0"/>
              </a:spcBef>
              <a:spcAft>
                <a:spcPts val="0"/>
              </a:spcAft>
              <a:buClr>
                <a:schemeClr val="dk1"/>
              </a:buClr>
              <a:buSzPts val="1600"/>
              <a:buChar char="●"/>
            </a:pPr>
            <a:r>
              <a:rPr lang="en-US" sz="1600">
                <a:solidFill>
                  <a:schemeClr val="dk1"/>
                </a:solidFill>
              </a:rPr>
              <a:t>Combine deceased or hospice care into a single category (e.g., "Deceased/Hospice").</a:t>
            </a:r>
            <a:endParaRPr sz="1600">
              <a:solidFill>
                <a:schemeClr val="dk1"/>
              </a:solidFill>
            </a:endParaRPr>
          </a:p>
          <a:p>
            <a:pPr indent="-330200" lvl="1" marL="914400" rtl="0" algn="l">
              <a:lnSpc>
                <a:spcPct val="100000"/>
              </a:lnSpc>
              <a:spcBef>
                <a:spcPts val="0"/>
              </a:spcBef>
              <a:spcAft>
                <a:spcPts val="0"/>
              </a:spcAft>
              <a:buClr>
                <a:schemeClr val="dk1"/>
              </a:buClr>
              <a:buSzPts val="1600"/>
              <a:buChar char="○"/>
            </a:pPr>
            <a:r>
              <a:rPr b="0" lang="en-US" sz="1600">
                <a:solidFill>
                  <a:schemeClr val="dk1"/>
                </a:solidFill>
              </a:rPr>
              <a:t>Data points with discharge disposition of “</a:t>
            </a:r>
            <a:r>
              <a:rPr lang="en-US" sz="1600">
                <a:solidFill>
                  <a:schemeClr val="dk1"/>
                </a:solidFill>
              </a:rPr>
              <a:t>Deceased/Hospice</a:t>
            </a:r>
            <a:r>
              <a:rPr b="0" lang="en-US" sz="1600">
                <a:solidFill>
                  <a:schemeClr val="dk1"/>
                </a:solidFill>
              </a:rPr>
              <a:t>” were removed in later cleaning since the </a:t>
            </a:r>
            <a:r>
              <a:rPr lang="en-US" sz="1600">
                <a:solidFill>
                  <a:schemeClr val="dk1"/>
                </a:solidFill>
              </a:rPr>
              <a:t>objective is to predict readmissions</a:t>
            </a:r>
            <a:r>
              <a:rPr b="0" lang="en-US" sz="1600">
                <a:solidFill>
                  <a:schemeClr val="dk1"/>
                </a:solidFill>
              </a:rPr>
              <a:t>, those patients who </a:t>
            </a:r>
            <a:r>
              <a:rPr lang="en-US" sz="1600">
                <a:solidFill>
                  <a:schemeClr val="dk1"/>
                </a:solidFill>
              </a:rPr>
              <a:t>died</a:t>
            </a:r>
            <a:r>
              <a:rPr b="0" lang="en-US" sz="1600">
                <a:solidFill>
                  <a:schemeClr val="dk1"/>
                </a:solidFill>
              </a:rPr>
              <a:t> during this hospital admission were </a:t>
            </a:r>
            <a:r>
              <a:rPr lang="en-US" sz="1600">
                <a:solidFill>
                  <a:schemeClr val="dk1"/>
                </a:solidFill>
              </a:rPr>
              <a:t>excluded</a:t>
            </a:r>
            <a:r>
              <a:rPr b="0" lang="en-US" sz="1600">
                <a:solidFill>
                  <a:schemeClr val="dk1"/>
                </a:solidFill>
              </a:rPr>
              <a:t>. Patients who </a:t>
            </a:r>
            <a:r>
              <a:rPr lang="en-US" sz="1600">
                <a:solidFill>
                  <a:schemeClr val="dk1"/>
                </a:solidFill>
              </a:rPr>
              <a:t>passed away</a:t>
            </a:r>
            <a:r>
              <a:rPr b="0" lang="en-US" sz="1600">
                <a:solidFill>
                  <a:schemeClr val="dk1"/>
                </a:solidFill>
              </a:rPr>
              <a:t> or </a:t>
            </a:r>
            <a:r>
              <a:rPr lang="en-US" sz="1600">
                <a:solidFill>
                  <a:schemeClr val="dk1"/>
                </a:solidFill>
              </a:rPr>
              <a:t>hospiced</a:t>
            </a:r>
            <a:r>
              <a:rPr b="0" lang="en-US" sz="1600">
                <a:solidFill>
                  <a:schemeClr val="dk1"/>
                </a:solidFill>
              </a:rPr>
              <a:t> </a:t>
            </a:r>
            <a:r>
              <a:rPr lang="en-US" sz="1600">
                <a:solidFill>
                  <a:srgbClr val="85200C"/>
                </a:solidFill>
              </a:rPr>
              <a:t>cannot</a:t>
            </a:r>
            <a:r>
              <a:rPr lang="en-US" sz="1600">
                <a:solidFill>
                  <a:schemeClr val="dk1"/>
                </a:solidFill>
              </a:rPr>
              <a:t> be readmitted</a:t>
            </a:r>
            <a:r>
              <a:rPr b="0" lang="en-US" sz="1600">
                <a:solidFill>
                  <a:schemeClr val="dk1"/>
                </a:solidFill>
              </a:rPr>
              <a:t>.</a:t>
            </a:r>
            <a:endParaRPr b="0" sz="1600">
              <a:solidFill>
                <a:schemeClr val="dk1"/>
              </a:solidFill>
            </a:endParaRPr>
          </a:p>
          <a:p>
            <a:pPr indent="-330200" lvl="0" marL="457200" rtl="0" algn="l">
              <a:lnSpc>
                <a:spcPct val="100000"/>
              </a:lnSpc>
              <a:spcBef>
                <a:spcPts val="0"/>
              </a:spcBef>
              <a:spcAft>
                <a:spcPts val="0"/>
              </a:spcAft>
              <a:buClr>
                <a:schemeClr val="dk1"/>
              </a:buClr>
              <a:buSzPts val="1600"/>
              <a:buChar char="●"/>
            </a:pPr>
            <a:r>
              <a:rPr lang="en-US" sz="1600">
                <a:solidFill>
                  <a:schemeClr val="dk1"/>
                </a:solidFill>
              </a:rPr>
              <a:t>Combine other miscellaneous or unknown cases into a single category (e.g., "Other/Unknown").</a:t>
            </a:r>
            <a:endParaRPr sz="1600">
              <a:solidFill>
                <a:schemeClr val="dk1"/>
              </a:solidFill>
            </a:endParaRPr>
          </a:p>
        </p:txBody>
      </p:sp>
      <p:pic>
        <p:nvPicPr>
          <p:cNvPr id="757" name="Google Shape;757;g33128a1e39f_2_106"/>
          <p:cNvPicPr preferRelativeResize="0"/>
          <p:nvPr/>
        </p:nvPicPr>
        <p:blipFill>
          <a:blip r:embed="rId3">
            <a:alphaModFix/>
          </a:blip>
          <a:stretch>
            <a:fillRect/>
          </a:stretch>
        </p:blipFill>
        <p:spPr>
          <a:xfrm>
            <a:off x="647300" y="4118323"/>
            <a:ext cx="4791075" cy="22757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3354f5809e4_0_0"/>
          <p:cNvSpPr txBox="1"/>
          <p:nvPr>
            <p:ph idx="1" type="body"/>
          </p:nvPr>
        </p:nvSpPr>
        <p:spPr>
          <a:xfrm>
            <a:off x="990600" y="5044140"/>
            <a:ext cx="11004900" cy="1226700"/>
          </a:xfrm>
          <a:prstGeom prst="rect">
            <a:avLst/>
          </a:prstGeom>
          <a:solidFill>
            <a:srgbClr val="D9EAD3"/>
          </a:solidFill>
          <a:ln>
            <a:noFill/>
          </a:ln>
        </p:spPr>
        <p:txBody>
          <a:bodyPr anchorCtr="0" anchor="ctr" bIns="45700" lIns="0" spcFirstLastPara="1" rIns="0" wrap="square" tIns="45700">
            <a:noAutofit/>
          </a:bodyPr>
          <a:lstStyle/>
          <a:p>
            <a:pPr indent="0" lvl="0" marL="514350" rtl="0" algn="l">
              <a:lnSpc>
                <a:spcPct val="90000"/>
              </a:lnSpc>
              <a:spcBef>
                <a:spcPts val="1000"/>
              </a:spcBef>
              <a:spcAft>
                <a:spcPts val="0"/>
              </a:spcAft>
              <a:buClr>
                <a:schemeClr val="dk1"/>
              </a:buClr>
              <a:buSzPts val="1100"/>
              <a:buFont typeface="Arial"/>
              <a:buNone/>
            </a:pPr>
            <a:r>
              <a:rPr lang="en-US" sz="1600">
                <a:solidFill>
                  <a:schemeClr val="dk1"/>
                </a:solidFill>
              </a:rPr>
              <a:t>Developing models for predicting patients at risk for hospital readmission can enable:</a:t>
            </a:r>
            <a:endParaRPr sz="1600">
              <a:solidFill>
                <a:schemeClr val="dk1"/>
              </a:solidFill>
            </a:endParaRPr>
          </a:p>
          <a:p>
            <a:pPr indent="-330200" lvl="0" marL="1028700" rtl="0" algn="l">
              <a:lnSpc>
                <a:spcPct val="100000"/>
              </a:lnSpc>
              <a:spcBef>
                <a:spcPts val="1000"/>
              </a:spcBef>
              <a:spcAft>
                <a:spcPts val="0"/>
              </a:spcAft>
              <a:buClr>
                <a:schemeClr val="dk1"/>
              </a:buClr>
              <a:buSzPts val="1600"/>
              <a:buChar char="•"/>
            </a:pPr>
            <a:r>
              <a:rPr lang="en-US" sz="1600">
                <a:solidFill>
                  <a:schemeClr val="dk1"/>
                </a:solidFill>
              </a:rPr>
              <a:t>Early </a:t>
            </a:r>
            <a:r>
              <a:rPr b="1" lang="en-US" sz="1600">
                <a:solidFill>
                  <a:schemeClr val="dk1"/>
                </a:solidFill>
              </a:rPr>
              <a:t>identification of high-risk patients</a:t>
            </a:r>
            <a:r>
              <a:rPr lang="en-US" sz="1600">
                <a:solidFill>
                  <a:schemeClr val="dk1"/>
                </a:solidFill>
              </a:rPr>
              <a:t> with diabetes</a:t>
            </a:r>
            <a:endParaRPr sz="1600">
              <a:solidFill>
                <a:schemeClr val="dk1"/>
              </a:solidFill>
            </a:endParaRPr>
          </a:p>
          <a:p>
            <a:pPr indent="-330200" lvl="0" marL="1028700" rtl="0" algn="l">
              <a:lnSpc>
                <a:spcPct val="100000"/>
              </a:lnSpc>
              <a:spcBef>
                <a:spcPts val="0"/>
              </a:spcBef>
              <a:spcAft>
                <a:spcPts val="0"/>
              </a:spcAft>
              <a:buClr>
                <a:schemeClr val="dk1"/>
              </a:buClr>
              <a:buSzPts val="1600"/>
              <a:buChar char="•"/>
            </a:pPr>
            <a:r>
              <a:rPr lang="en-US" sz="1600">
                <a:solidFill>
                  <a:schemeClr val="dk1"/>
                </a:solidFill>
              </a:rPr>
              <a:t>Interventions for </a:t>
            </a:r>
            <a:r>
              <a:rPr b="1" lang="en-US" sz="1600">
                <a:solidFill>
                  <a:schemeClr val="dk1"/>
                </a:solidFill>
              </a:rPr>
              <a:t>better long-term health outcomes and quality of care</a:t>
            </a:r>
            <a:endParaRPr b="1" sz="1600">
              <a:solidFill>
                <a:schemeClr val="dk1"/>
              </a:solidFill>
            </a:endParaRPr>
          </a:p>
          <a:p>
            <a:pPr indent="-330200" lvl="0" marL="1028700" rtl="0" algn="l">
              <a:lnSpc>
                <a:spcPct val="100000"/>
              </a:lnSpc>
              <a:spcBef>
                <a:spcPts val="0"/>
              </a:spcBef>
              <a:spcAft>
                <a:spcPts val="0"/>
              </a:spcAft>
              <a:buClr>
                <a:schemeClr val="dk1"/>
              </a:buClr>
              <a:buSzPts val="1600"/>
              <a:buChar char="•"/>
            </a:pPr>
            <a:r>
              <a:rPr b="1" lang="en-US" sz="1600">
                <a:solidFill>
                  <a:schemeClr val="dk1"/>
                </a:solidFill>
              </a:rPr>
              <a:t>Reduced costs</a:t>
            </a:r>
            <a:r>
              <a:rPr lang="en-US" sz="1600">
                <a:solidFill>
                  <a:schemeClr val="dk1"/>
                </a:solidFill>
              </a:rPr>
              <a:t> for hospitals, insurance companies, and patients for readmitting to the hospital</a:t>
            </a:r>
            <a:endParaRPr sz="1600">
              <a:solidFill>
                <a:schemeClr val="dk1"/>
              </a:solidFill>
            </a:endParaRPr>
          </a:p>
        </p:txBody>
      </p:sp>
      <p:sp>
        <p:nvSpPr>
          <p:cNvPr id="201" name="Google Shape;201;g3354f5809e4_0_0"/>
          <p:cNvSpPr txBox="1"/>
          <p:nvPr>
            <p:ph idx="1" type="body"/>
          </p:nvPr>
        </p:nvSpPr>
        <p:spPr>
          <a:xfrm>
            <a:off x="5811075" y="1926133"/>
            <a:ext cx="6228600" cy="453900"/>
          </a:xfrm>
          <a:prstGeom prst="rect">
            <a:avLst/>
          </a:prstGeom>
          <a:solidFill>
            <a:srgbClr val="FFF2CC"/>
          </a:solidFill>
          <a:ln>
            <a:noFill/>
          </a:ln>
        </p:spPr>
        <p:txBody>
          <a:bodyPr anchorCtr="0" anchor="ctr" bIns="45700" lIns="0" spcFirstLastPara="1" rIns="0" wrap="square" tIns="45700">
            <a:noAutofit/>
          </a:bodyPr>
          <a:lstStyle/>
          <a:p>
            <a:pPr indent="0" lvl="0" marL="114300" marR="132245" rtl="0" algn="l">
              <a:lnSpc>
                <a:spcPct val="100000"/>
              </a:lnSpc>
              <a:spcBef>
                <a:spcPts val="1000"/>
              </a:spcBef>
              <a:spcAft>
                <a:spcPts val="0"/>
              </a:spcAft>
              <a:buSzPts val="2400"/>
              <a:buNone/>
            </a:pPr>
            <a:r>
              <a:rPr lang="en-US" sz="1600">
                <a:solidFill>
                  <a:schemeClr val="dk1"/>
                </a:solidFill>
              </a:rPr>
              <a:t>Up to $217,000 annually in Medicare HRRP penalties per hospital</a:t>
            </a:r>
            <a:endParaRPr sz="1600">
              <a:solidFill>
                <a:schemeClr val="dk1"/>
              </a:solidFill>
            </a:endParaRPr>
          </a:p>
        </p:txBody>
      </p:sp>
      <p:sp>
        <p:nvSpPr>
          <p:cNvPr id="202" name="Google Shape;202;g3354f5809e4_0_0"/>
          <p:cNvSpPr txBox="1"/>
          <p:nvPr>
            <p:ph idx="1" type="body"/>
          </p:nvPr>
        </p:nvSpPr>
        <p:spPr>
          <a:xfrm>
            <a:off x="990600" y="2303858"/>
            <a:ext cx="2632200" cy="1278000"/>
          </a:xfrm>
          <a:prstGeom prst="rect">
            <a:avLst/>
          </a:prstGeom>
          <a:solidFill>
            <a:srgbClr val="F3F3F3"/>
          </a:solidFill>
          <a:ln>
            <a:noFill/>
          </a:ln>
        </p:spPr>
        <p:txBody>
          <a:bodyPr anchorCtr="0" anchor="ctr" bIns="45700" lIns="0" spcFirstLastPara="1" rIns="0" wrap="square" tIns="45700">
            <a:noAutofit/>
          </a:bodyPr>
          <a:lstStyle/>
          <a:p>
            <a:pPr indent="0" lvl="0" marL="114300" marR="146050" rtl="0" algn="ctr">
              <a:lnSpc>
                <a:spcPct val="90000"/>
              </a:lnSpc>
              <a:spcBef>
                <a:spcPts val="1000"/>
              </a:spcBef>
              <a:spcAft>
                <a:spcPts val="0"/>
              </a:spcAft>
              <a:buClr>
                <a:schemeClr val="dk1"/>
              </a:buClr>
              <a:buSzPts val="1100"/>
              <a:buFont typeface="Arial"/>
              <a:buNone/>
            </a:pPr>
            <a:r>
              <a:rPr lang="en-US" sz="1600">
                <a:solidFill>
                  <a:schemeClr val="dk1"/>
                </a:solidFill>
              </a:rPr>
              <a:t>Hospitals face significant </a:t>
            </a:r>
            <a:r>
              <a:rPr b="1" lang="en-US" sz="1600">
                <a:solidFill>
                  <a:schemeClr val="dk1"/>
                </a:solidFill>
              </a:rPr>
              <a:t>financial</a:t>
            </a:r>
            <a:r>
              <a:rPr lang="en-US" sz="1600">
                <a:solidFill>
                  <a:schemeClr val="dk1"/>
                </a:solidFill>
              </a:rPr>
              <a:t> and </a:t>
            </a:r>
            <a:r>
              <a:rPr b="1" lang="en-US" sz="1600">
                <a:solidFill>
                  <a:schemeClr val="dk1"/>
                </a:solidFill>
              </a:rPr>
              <a:t>clinical</a:t>
            </a:r>
            <a:r>
              <a:rPr lang="en-US" sz="1600">
                <a:solidFill>
                  <a:schemeClr val="dk1"/>
                </a:solidFill>
              </a:rPr>
              <a:t> challenges due to </a:t>
            </a:r>
            <a:r>
              <a:rPr b="1" lang="en-US" sz="1600">
                <a:solidFill>
                  <a:schemeClr val="dk1"/>
                </a:solidFill>
              </a:rPr>
              <a:t>30-day readmissions</a:t>
            </a:r>
            <a:r>
              <a:rPr lang="en-US" sz="1600">
                <a:solidFill>
                  <a:schemeClr val="dk1"/>
                </a:solidFill>
              </a:rPr>
              <a:t> among patients with </a:t>
            </a:r>
            <a:r>
              <a:rPr b="1" lang="en-US" sz="1600">
                <a:solidFill>
                  <a:schemeClr val="dk1"/>
                </a:solidFill>
              </a:rPr>
              <a:t>diabetes</a:t>
            </a:r>
            <a:endParaRPr b="1" sz="1600">
              <a:solidFill>
                <a:schemeClr val="dk1"/>
              </a:solidFill>
            </a:endParaRPr>
          </a:p>
        </p:txBody>
      </p:sp>
      <p:sp>
        <p:nvSpPr>
          <p:cNvPr id="203" name="Google Shape;203;g3354f5809e4_0_0"/>
          <p:cNvSpPr txBox="1"/>
          <p:nvPr>
            <p:ph type="title"/>
          </p:nvPr>
        </p:nvSpPr>
        <p:spPr>
          <a:xfrm>
            <a:off x="838200" y="0"/>
            <a:ext cx="10515600" cy="11916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SzPts val="3600"/>
              <a:buNone/>
            </a:pPr>
            <a:r>
              <a:rPr lang="en-US"/>
              <a:t>The Cost of Hospital Readmissions for Patients with Diabetes</a:t>
            </a:r>
            <a:endParaRPr/>
          </a:p>
        </p:txBody>
      </p:sp>
      <p:sp>
        <p:nvSpPr>
          <p:cNvPr id="204" name="Google Shape;204;g3354f5809e4_0_0"/>
          <p:cNvSpPr txBox="1"/>
          <p:nvPr>
            <p:ph idx="12" type="sldNum"/>
          </p:nvPr>
        </p:nvSpPr>
        <p:spPr>
          <a:xfrm>
            <a:off x="8686801" y="6459132"/>
            <a:ext cx="34323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US"/>
              <a:t>‹#›</a:t>
            </a:fld>
            <a:endParaRPr/>
          </a:p>
        </p:txBody>
      </p:sp>
      <p:pic>
        <p:nvPicPr>
          <p:cNvPr id="205" name="Google Shape;205;g3354f5809e4_0_0"/>
          <p:cNvPicPr preferRelativeResize="0"/>
          <p:nvPr/>
        </p:nvPicPr>
        <p:blipFill rotWithShape="1">
          <a:blip r:embed="rId3">
            <a:alphaModFix/>
          </a:blip>
          <a:srcRect b="0" l="0" r="0" t="0"/>
          <a:stretch/>
        </p:blipFill>
        <p:spPr>
          <a:xfrm>
            <a:off x="1782150" y="1265758"/>
            <a:ext cx="1049100" cy="1049100"/>
          </a:xfrm>
          <a:prstGeom prst="rect">
            <a:avLst/>
          </a:prstGeom>
          <a:noFill/>
          <a:ln>
            <a:noFill/>
          </a:ln>
        </p:spPr>
      </p:pic>
      <p:sp>
        <p:nvSpPr>
          <p:cNvPr id="206" name="Google Shape;206;g3354f5809e4_0_0"/>
          <p:cNvSpPr txBox="1"/>
          <p:nvPr>
            <p:ph idx="1" type="body"/>
          </p:nvPr>
        </p:nvSpPr>
        <p:spPr>
          <a:xfrm>
            <a:off x="3837663" y="2470558"/>
            <a:ext cx="793500" cy="529200"/>
          </a:xfrm>
          <a:prstGeom prst="rect">
            <a:avLst/>
          </a:prstGeom>
          <a:noFill/>
          <a:ln>
            <a:noFill/>
          </a:ln>
        </p:spPr>
        <p:txBody>
          <a:bodyPr anchorCtr="0" anchor="ctr" bIns="45700" lIns="0" spcFirstLastPara="1" rIns="0" wrap="square" tIns="45700">
            <a:noAutofit/>
          </a:bodyPr>
          <a:lstStyle/>
          <a:p>
            <a:pPr indent="0" lvl="0" marL="0" rtl="0" algn="ctr">
              <a:lnSpc>
                <a:spcPct val="115000"/>
              </a:lnSpc>
              <a:spcBef>
                <a:spcPts val="1000"/>
              </a:spcBef>
              <a:spcAft>
                <a:spcPts val="0"/>
              </a:spcAft>
              <a:buClr>
                <a:schemeClr val="dk1"/>
              </a:buClr>
              <a:buSzPts val="1100"/>
              <a:buFont typeface="Arial"/>
              <a:buNone/>
            </a:pPr>
            <a:r>
              <a:rPr b="1" lang="en-US" sz="1600">
                <a:solidFill>
                  <a:srgbClr val="800000"/>
                </a:solidFill>
              </a:rPr>
              <a:t>leading to</a:t>
            </a:r>
            <a:endParaRPr b="1" sz="1600">
              <a:solidFill>
                <a:srgbClr val="800000"/>
              </a:solidFill>
            </a:endParaRPr>
          </a:p>
        </p:txBody>
      </p:sp>
      <p:sp>
        <p:nvSpPr>
          <p:cNvPr id="207" name="Google Shape;207;g3354f5809e4_0_0"/>
          <p:cNvSpPr txBox="1"/>
          <p:nvPr>
            <p:ph idx="1" type="body"/>
          </p:nvPr>
        </p:nvSpPr>
        <p:spPr>
          <a:xfrm>
            <a:off x="5811075" y="2508208"/>
            <a:ext cx="6228600" cy="453900"/>
          </a:xfrm>
          <a:prstGeom prst="rect">
            <a:avLst/>
          </a:prstGeom>
          <a:solidFill>
            <a:srgbClr val="FFF2CC"/>
          </a:solidFill>
          <a:ln>
            <a:noFill/>
          </a:ln>
        </p:spPr>
        <p:txBody>
          <a:bodyPr anchorCtr="0" anchor="ctr" bIns="45700" lIns="0" spcFirstLastPara="1" rIns="0" wrap="square" tIns="45700">
            <a:noAutofit/>
          </a:bodyPr>
          <a:lstStyle/>
          <a:p>
            <a:pPr indent="0" lvl="0" marL="114300" rtl="0" algn="l">
              <a:lnSpc>
                <a:spcPct val="100000"/>
              </a:lnSpc>
              <a:spcBef>
                <a:spcPts val="1000"/>
              </a:spcBef>
              <a:spcAft>
                <a:spcPts val="0"/>
              </a:spcAft>
              <a:buSzPts val="2400"/>
              <a:buNone/>
            </a:pPr>
            <a:r>
              <a:rPr lang="en-US" sz="1600">
                <a:solidFill>
                  <a:schemeClr val="dk1"/>
                </a:solidFill>
              </a:rPr>
              <a:t>Increased patient morbidity</a:t>
            </a:r>
            <a:endParaRPr sz="1600">
              <a:solidFill>
                <a:schemeClr val="dk1"/>
              </a:solidFill>
            </a:endParaRPr>
          </a:p>
        </p:txBody>
      </p:sp>
      <p:pic>
        <p:nvPicPr>
          <p:cNvPr id="208" name="Google Shape;208;g3354f5809e4_0_0"/>
          <p:cNvPicPr preferRelativeResize="0"/>
          <p:nvPr/>
        </p:nvPicPr>
        <p:blipFill rotWithShape="1">
          <a:blip r:embed="rId4">
            <a:alphaModFix/>
          </a:blip>
          <a:srcRect b="0" l="0" r="0" t="0"/>
          <a:stretch/>
        </p:blipFill>
        <p:spPr>
          <a:xfrm>
            <a:off x="5116900" y="1843484"/>
            <a:ext cx="619200" cy="619200"/>
          </a:xfrm>
          <a:prstGeom prst="rect">
            <a:avLst/>
          </a:prstGeom>
          <a:noFill/>
          <a:ln>
            <a:noFill/>
          </a:ln>
        </p:spPr>
      </p:pic>
      <p:pic>
        <p:nvPicPr>
          <p:cNvPr id="209" name="Google Shape;209;g3354f5809e4_0_0"/>
          <p:cNvPicPr preferRelativeResize="0"/>
          <p:nvPr/>
        </p:nvPicPr>
        <p:blipFill rotWithShape="1">
          <a:blip r:embed="rId5">
            <a:alphaModFix/>
          </a:blip>
          <a:srcRect b="0" l="0" r="0" t="0"/>
          <a:stretch/>
        </p:blipFill>
        <p:spPr>
          <a:xfrm>
            <a:off x="5161874" y="3052609"/>
            <a:ext cx="529251" cy="529251"/>
          </a:xfrm>
          <a:prstGeom prst="rect">
            <a:avLst/>
          </a:prstGeom>
          <a:noFill/>
          <a:ln>
            <a:noFill/>
          </a:ln>
        </p:spPr>
      </p:pic>
      <p:pic>
        <p:nvPicPr>
          <p:cNvPr id="210" name="Google Shape;210;g3354f5809e4_0_0"/>
          <p:cNvPicPr preferRelativeResize="0"/>
          <p:nvPr/>
        </p:nvPicPr>
        <p:blipFill rotWithShape="1">
          <a:blip r:embed="rId6">
            <a:alphaModFix/>
          </a:blip>
          <a:srcRect b="0" l="0" r="0" t="0"/>
          <a:stretch/>
        </p:blipFill>
        <p:spPr>
          <a:xfrm>
            <a:off x="5161874" y="2470533"/>
            <a:ext cx="529251" cy="529251"/>
          </a:xfrm>
          <a:prstGeom prst="rect">
            <a:avLst/>
          </a:prstGeom>
          <a:noFill/>
          <a:ln>
            <a:noFill/>
          </a:ln>
        </p:spPr>
      </p:pic>
      <p:sp>
        <p:nvSpPr>
          <p:cNvPr id="211" name="Google Shape;211;g3354f5809e4_0_0"/>
          <p:cNvSpPr txBox="1"/>
          <p:nvPr>
            <p:ph idx="1" type="body"/>
          </p:nvPr>
        </p:nvSpPr>
        <p:spPr>
          <a:xfrm>
            <a:off x="5811075" y="3090271"/>
            <a:ext cx="6228600" cy="453900"/>
          </a:xfrm>
          <a:prstGeom prst="rect">
            <a:avLst/>
          </a:prstGeom>
          <a:solidFill>
            <a:srgbClr val="FFF2CC"/>
          </a:solidFill>
          <a:ln>
            <a:noFill/>
          </a:ln>
        </p:spPr>
        <p:txBody>
          <a:bodyPr anchorCtr="0" anchor="ctr" bIns="45700" lIns="0" spcFirstLastPara="1" rIns="0" wrap="square" tIns="45700">
            <a:noAutofit/>
          </a:bodyPr>
          <a:lstStyle/>
          <a:p>
            <a:pPr indent="0" lvl="0" marL="114300" rtl="0" algn="l">
              <a:lnSpc>
                <a:spcPct val="100000"/>
              </a:lnSpc>
              <a:spcBef>
                <a:spcPts val="1000"/>
              </a:spcBef>
              <a:spcAft>
                <a:spcPts val="0"/>
              </a:spcAft>
              <a:buSzPts val="2400"/>
              <a:buNone/>
            </a:pPr>
            <a:r>
              <a:rPr lang="en-US" sz="1600">
                <a:solidFill>
                  <a:schemeClr val="dk1"/>
                </a:solidFill>
              </a:rPr>
              <a:t>Reduced quality of care</a:t>
            </a:r>
            <a:endParaRPr sz="1600">
              <a:solidFill>
                <a:schemeClr val="dk1"/>
              </a:solidFill>
            </a:endParaRPr>
          </a:p>
        </p:txBody>
      </p:sp>
      <p:sp>
        <p:nvSpPr>
          <p:cNvPr id="212" name="Google Shape;212;g3354f5809e4_0_0"/>
          <p:cNvSpPr/>
          <p:nvPr/>
        </p:nvSpPr>
        <p:spPr>
          <a:xfrm>
            <a:off x="4949825" y="1960408"/>
            <a:ext cx="92100" cy="1549500"/>
          </a:xfrm>
          <a:prstGeom prst="leftBrace">
            <a:avLst>
              <a:gd fmla="val 50000" name="adj1"/>
              <a:gd fmla="val 50216" name="adj2"/>
            </a:avLst>
          </a:prstGeom>
          <a:noFill/>
          <a:ln cap="flat" cmpd="sng" w="19050">
            <a:solidFill>
              <a:srgbClr val="8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cxnSp>
        <p:nvCxnSpPr>
          <p:cNvPr id="213" name="Google Shape;213;g3354f5809e4_0_0"/>
          <p:cNvCxnSpPr/>
          <p:nvPr/>
        </p:nvCxnSpPr>
        <p:spPr>
          <a:xfrm>
            <a:off x="3770313" y="2760358"/>
            <a:ext cx="1032000" cy="0"/>
          </a:xfrm>
          <a:prstGeom prst="straightConnector1">
            <a:avLst/>
          </a:prstGeom>
          <a:noFill/>
          <a:ln cap="flat" cmpd="sng" w="19050">
            <a:solidFill>
              <a:srgbClr val="800000"/>
            </a:solidFill>
            <a:prstDash val="solid"/>
            <a:round/>
            <a:headEnd len="sm" w="sm" type="none"/>
            <a:tailEnd len="med" w="med" type="stealth"/>
          </a:ln>
        </p:spPr>
      </p:cxnSp>
      <p:sp>
        <p:nvSpPr>
          <p:cNvPr id="214" name="Google Shape;214;g3354f5809e4_0_0"/>
          <p:cNvSpPr/>
          <p:nvPr/>
        </p:nvSpPr>
        <p:spPr>
          <a:xfrm rot="-5400000">
            <a:off x="-546350" y="2151908"/>
            <a:ext cx="2165400" cy="694500"/>
          </a:xfrm>
          <a:prstGeom prst="rect">
            <a:avLst/>
          </a:prstGeom>
          <a:solidFill>
            <a:srgbClr val="99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Helvetica Neue"/>
                <a:ea typeface="Helvetica Neue"/>
                <a:cs typeface="Helvetica Neue"/>
                <a:sym typeface="Helvetica Neue"/>
              </a:rPr>
              <a:t>Problem Defined</a:t>
            </a:r>
            <a:endParaRPr b="1" i="0" sz="1600" u="none" cap="none" strike="noStrike">
              <a:solidFill>
                <a:schemeClr val="lt1"/>
              </a:solidFill>
              <a:latin typeface="Helvetica Neue"/>
              <a:ea typeface="Helvetica Neue"/>
              <a:cs typeface="Helvetica Neue"/>
              <a:sym typeface="Helvetica Neue"/>
            </a:endParaRPr>
          </a:p>
        </p:txBody>
      </p:sp>
      <p:sp>
        <p:nvSpPr>
          <p:cNvPr id="215" name="Google Shape;215;g3354f5809e4_0_0"/>
          <p:cNvSpPr/>
          <p:nvPr/>
        </p:nvSpPr>
        <p:spPr>
          <a:xfrm rot="-5400000">
            <a:off x="-76850" y="5308183"/>
            <a:ext cx="1226700" cy="694800"/>
          </a:xfrm>
          <a:prstGeom prst="rect">
            <a:avLst/>
          </a:prstGeom>
          <a:solidFill>
            <a:srgbClr val="309B0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Helvetica Neue"/>
                <a:ea typeface="Helvetica Neue"/>
                <a:cs typeface="Helvetica Neue"/>
                <a:sym typeface="Helvetica Neue"/>
              </a:rPr>
              <a:t>Goal</a:t>
            </a:r>
            <a:endParaRPr b="1" i="0" sz="1600" u="none" cap="none" strike="noStrike">
              <a:solidFill>
                <a:schemeClr val="lt1"/>
              </a:solidFill>
              <a:latin typeface="Helvetica Neue"/>
              <a:ea typeface="Helvetica Neue"/>
              <a:cs typeface="Helvetica Neue"/>
              <a:sym typeface="Helvetica Neue"/>
            </a:endParaRPr>
          </a:p>
        </p:txBody>
      </p:sp>
      <p:sp>
        <p:nvSpPr>
          <p:cNvPr id="216" name="Google Shape;216;g3354f5809e4_0_0"/>
          <p:cNvSpPr/>
          <p:nvPr/>
        </p:nvSpPr>
        <p:spPr>
          <a:xfrm rot="-5400000">
            <a:off x="-157550" y="3963908"/>
            <a:ext cx="1388100" cy="694800"/>
          </a:xfrm>
          <a:prstGeom prst="rect">
            <a:avLst/>
          </a:prstGeom>
          <a:solidFill>
            <a:srgbClr val="E6913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Helvetica Neue"/>
                <a:ea typeface="Helvetica Neue"/>
                <a:cs typeface="Helvetica Neue"/>
                <a:sym typeface="Helvetica Neue"/>
              </a:rPr>
              <a:t>Feature Assumption</a:t>
            </a:r>
            <a:endParaRPr b="1" i="0" sz="1600" u="none" cap="none" strike="noStrike">
              <a:solidFill>
                <a:schemeClr val="lt1"/>
              </a:solidFill>
              <a:latin typeface="Helvetica Neue"/>
              <a:ea typeface="Helvetica Neue"/>
              <a:cs typeface="Helvetica Neue"/>
              <a:sym typeface="Helvetica Neue"/>
            </a:endParaRPr>
          </a:p>
        </p:txBody>
      </p:sp>
      <p:sp>
        <p:nvSpPr>
          <p:cNvPr id="217" name="Google Shape;217;g3354f5809e4_0_0"/>
          <p:cNvSpPr txBox="1"/>
          <p:nvPr>
            <p:ph idx="1" type="body"/>
          </p:nvPr>
        </p:nvSpPr>
        <p:spPr>
          <a:xfrm>
            <a:off x="9678325" y="3615283"/>
            <a:ext cx="2316900" cy="1388100"/>
          </a:xfrm>
          <a:prstGeom prst="rect">
            <a:avLst/>
          </a:prstGeom>
          <a:noFill/>
          <a:ln>
            <a:noFill/>
          </a:ln>
        </p:spPr>
        <p:txBody>
          <a:bodyPr anchorCtr="0" anchor="ctr" bIns="45700" lIns="0" spcFirstLastPara="1" rIns="0" wrap="square" tIns="45700">
            <a:noAutofit/>
          </a:bodyPr>
          <a:lstStyle/>
          <a:p>
            <a:pPr indent="0" lvl="0" marL="514350" marR="36897" rtl="0" algn="l">
              <a:lnSpc>
                <a:spcPct val="115000"/>
              </a:lnSpc>
              <a:spcBef>
                <a:spcPts val="1000"/>
              </a:spcBef>
              <a:spcAft>
                <a:spcPts val="0"/>
              </a:spcAft>
              <a:buSzPts val="2400"/>
              <a:buNone/>
            </a:pPr>
            <a:r>
              <a:rPr lang="en-US" sz="1600">
                <a:solidFill>
                  <a:srgbClr val="800000"/>
                </a:solidFill>
              </a:rPr>
              <a:t>These features potentially play an important role in </a:t>
            </a:r>
            <a:r>
              <a:rPr b="1" lang="en-US" sz="1600">
                <a:solidFill>
                  <a:srgbClr val="800000"/>
                </a:solidFill>
              </a:rPr>
              <a:t>predicting patient readmission</a:t>
            </a:r>
            <a:endParaRPr sz="1600">
              <a:solidFill>
                <a:srgbClr val="800000"/>
              </a:solidFill>
            </a:endParaRPr>
          </a:p>
        </p:txBody>
      </p:sp>
      <p:sp>
        <p:nvSpPr>
          <p:cNvPr id="218" name="Google Shape;218;g3354f5809e4_0_0"/>
          <p:cNvSpPr/>
          <p:nvPr/>
        </p:nvSpPr>
        <p:spPr>
          <a:xfrm>
            <a:off x="1095600" y="4509433"/>
            <a:ext cx="1821300" cy="453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Helvetica Neue"/>
                <a:ea typeface="Helvetica Neue"/>
                <a:cs typeface="Helvetica Neue"/>
                <a:sym typeface="Helvetica Neue"/>
              </a:rPr>
              <a:t>Clinical History</a:t>
            </a:r>
            <a:endParaRPr b="1" i="0" sz="1400" u="none" cap="none" strike="noStrike">
              <a:solidFill>
                <a:srgbClr val="000000"/>
              </a:solidFill>
              <a:latin typeface="Helvetica Neue"/>
              <a:ea typeface="Helvetica Neue"/>
              <a:cs typeface="Helvetica Neue"/>
              <a:sym typeface="Helvetica Neue"/>
            </a:endParaRPr>
          </a:p>
        </p:txBody>
      </p:sp>
      <p:sp>
        <p:nvSpPr>
          <p:cNvPr id="219" name="Google Shape;219;g3354f5809e4_0_0"/>
          <p:cNvSpPr/>
          <p:nvPr/>
        </p:nvSpPr>
        <p:spPr>
          <a:xfrm>
            <a:off x="3251313" y="4509433"/>
            <a:ext cx="1821300" cy="453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Helvetica Neue"/>
                <a:ea typeface="Helvetica Neue"/>
                <a:cs typeface="Helvetica Neue"/>
                <a:sym typeface="Helvetica Neue"/>
              </a:rPr>
              <a:t>Demographics</a:t>
            </a:r>
            <a:endParaRPr b="1" i="0" sz="1400" u="none" cap="none" strike="noStrike">
              <a:solidFill>
                <a:srgbClr val="000000"/>
              </a:solidFill>
              <a:latin typeface="Helvetica Neue"/>
              <a:ea typeface="Helvetica Neue"/>
              <a:cs typeface="Helvetica Neue"/>
              <a:sym typeface="Helvetica Neue"/>
            </a:endParaRPr>
          </a:p>
        </p:txBody>
      </p:sp>
      <p:sp>
        <p:nvSpPr>
          <p:cNvPr id="220" name="Google Shape;220;g3354f5809e4_0_0"/>
          <p:cNvSpPr/>
          <p:nvPr/>
        </p:nvSpPr>
        <p:spPr>
          <a:xfrm>
            <a:off x="5407050" y="4509433"/>
            <a:ext cx="1821300" cy="453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Helvetica Neue"/>
                <a:ea typeface="Helvetica Neue"/>
                <a:cs typeface="Helvetica Neue"/>
                <a:sym typeface="Helvetica Neue"/>
              </a:rPr>
              <a:t>Discharge Information</a:t>
            </a:r>
            <a:endParaRPr b="1" i="0" sz="1400" u="none" cap="none" strike="noStrike">
              <a:solidFill>
                <a:srgbClr val="000000"/>
              </a:solidFill>
              <a:latin typeface="Helvetica Neue"/>
              <a:ea typeface="Helvetica Neue"/>
              <a:cs typeface="Helvetica Neue"/>
              <a:sym typeface="Helvetica Neue"/>
            </a:endParaRPr>
          </a:p>
        </p:txBody>
      </p:sp>
      <p:sp>
        <p:nvSpPr>
          <p:cNvPr id="221" name="Google Shape;221;g3354f5809e4_0_0"/>
          <p:cNvSpPr/>
          <p:nvPr/>
        </p:nvSpPr>
        <p:spPr>
          <a:xfrm>
            <a:off x="7562775" y="4509433"/>
            <a:ext cx="1821300" cy="4539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Helvetica Neue"/>
                <a:ea typeface="Helvetica Neue"/>
                <a:cs typeface="Helvetica Neue"/>
                <a:sym typeface="Helvetica Neue"/>
              </a:rPr>
              <a:t>Prescribed Medicine</a:t>
            </a:r>
            <a:endParaRPr b="1" i="0" sz="1400" u="none" cap="none" strike="noStrike">
              <a:solidFill>
                <a:srgbClr val="000000"/>
              </a:solidFill>
              <a:latin typeface="Helvetica Neue"/>
              <a:ea typeface="Helvetica Neue"/>
              <a:cs typeface="Helvetica Neue"/>
              <a:sym typeface="Helvetica Neue"/>
            </a:endParaRPr>
          </a:p>
        </p:txBody>
      </p:sp>
      <p:sp>
        <p:nvSpPr>
          <p:cNvPr id="222" name="Google Shape;222;g3354f5809e4_0_0"/>
          <p:cNvSpPr/>
          <p:nvPr/>
        </p:nvSpPr>
        <p:spPr>
          <a:xfrm flipH="1">
            <a:off x="9910800" y="3612858"/>
            <a:ext cx="92100" cy="1362600"/>
          </a:xfrm>
          <a:prstGeom prst="leftBrace">
            <a:avLst>
              <a:gd fmla="val 50000" name="adj1"/>
              <a:gd fmla="val 50216" name="adj2"/>
            </a:avLst>
          </a:prstGeom>
          <a:noFill/>
          <a:ln cap="flat" cmpd="sng" w="19050">
            <a:solidFill>
              <a:srgbClr val="8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pic>
        <p:nvPicPr>
          <p:cNvPr id="223" name="Google Shape;223;g3354f5809e4_0_0"/>
          <p:cNvPicPr preferRelativeResize="0"/>
          <p:nvPr/>
        </p:nvPicPr>
        <p:blipFill>
          <a:blip r:embed="rId7">
            <a:alphaModFix/>
          </a:blip>
          <a:stretch>
            <a:fillRect/>
          </a:stretch>
        </p:blipFill>
        <p:spPr>
          <a:xfrm>
            <a:off x="1658850" y="3727208"/>
            <a:ext cx="694800" cy="694800"/>
          </a:xfrm>
          <a:prstGeom prst="rect">
            <a:avLst/>
          </a:prstGeom>
          <a:noFill/>
          <a:ln>
            <a:noFill/>
          </a:ln>
        </p:spPr>
      </p:pic>
      <p:pic>
        <p:nvPicPr>
          <p:cNvPr id="224" name="Google Shape;224;g3354f5809e4_0_0"/>
          <p:cNvPicPr preferRelativeResize="0"/>
          <p:nvPr/>
        </p:nvPicPr>
        <p:blipFill>
          <a:blip r:embed="rId8">
            <a:alphaModFix/>
          </a:blip>
          <a:stretch>
            <a:fillRect/>
          </a:stretch>
        </p:blipFill>
        <p:spPr>
          <a:xfrm>
            <a:off x="3765225" y="3641633"/>
            <a:ext cx="865950" cy="865950"/>
          </a:xfrm>
          <a:prstGeom prst="rect">
            <a:avLst/>
          </a:prstGeom>
          <a:noFill/>
          <a:ln>
            <a:noFill/>
          </a:ln>
        </p:spPr>
      </p:pic>
      <p:pic>
        <p:nvPicPr>
          <p:cNvPr id="225" name="Google Shape;225;g3354f5809e4_0_0"/>
          <p:cNvPicPr preferRelativeResize="0"/>
          <p:nvPr/>
        </p:nvPicPr>
        <p:blipFill>
          <a:blip r:embed="rId9">
            <a:alphaModFix/>
          </a:blip>
          <a:stretch>
            <a:fillRect/>
          </a:stretch>
        </p:blipFill>
        <p:spPr>
          <a:xfrm>
            <a:off x="5970450" y="3727358"/>
            <a:ext cx="694500" cy="694500"/>
          </a:xfrm>
          <a:prstGeom prst="rect">
            <a:avLst/>
          </a:prstGeom>
          <a:noFill/>
          <a:ln>
            <a:noFill/>
          </a:ln>
        </p:spPr>
      </p:pic>
      <p:pic>
        <p:nvPicPr>
          <p:cNvPr id="226" name="Google Shape;226;g3354f5809e4_0_0"/>
          <p:cNvPicPr preferRelativeResize="0"/>
          <p:nvPr/>
        </p:nvPicPr>
        <p:blipFill>
          <a:blip r:embed="rId10">
            <a:alphaModFix/>
          </a:blip>
          <a:stretch>
            <a:fillRect/>
          </a:stretch>
        </p:blipFill>
        <p:spPr>
          <a:xfrm>
            <a:off x="8126025" y="3727208"/>
            <a:ext cx="694800" cy="6948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61" name="Shape 761"/>
        <p:cNvGrpSpPr/>
        <p:nvPr/>
      </p:nvGrpSpPr>
      <p:grpSpPr>
        <a:xfrm>
          <a:off x="0" y="0"/>
          <a:ext cx="0" cy="0"/>
          <a:chOff x="0" y="0"/>
          <a:chExt cx="0" cy="0"/>
        </a:xfrm>
      </p:grpSpPr>
      <p:sp>
        <p:nvSpPr>
          <p:cNvPr id="762" name="Google Shape;762;g33128a1e39f_2_0"/>
          <p:cNvSpPr txBox="1"/>
          <p:nvPr>
            <p:ph type="title"/>
          </p:nvPr>
        </p:nvSpPr>
        <p:spPr>
          <a:xfrm>
            <a:off x="839788" y="3"/>
            <a:ext cx="10515600" cy="13257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SzPts val="3600"/>
              <a:buNone/>
            </a:pPr>
            <a:r>
              <a:rPr lang="en-US">
                <a:solidFill>
                  <a:schemeClr val="accent1"/>
                </a:solidFill>
              </a:rPr>
              <a:t>Data Processing - Decoding &amp; Grouping Diagnosis By Disease Categories for Better Interpretability</a:t>
            </a:r>
            <a:endParaRPr/>
          </a:p>
        </p:txBody>
      </p:sp>
      <p:sp>
        <p:nvSpPr>
          <p:cNvPr id="763" name="Google Shape;763;g33128a1e39f_2_0"/>
          <p:cNvSpPr txBox="1"/>
          <p:nvPr>
            <p:ph idx="12" type="sldNum"/>
          </p:nvPr>
        </p:nvSpPr>
        <p:spPr>
          <a:xfrm>
            <a:off x="8610601" y="6459132"/>
            <a:ext cx="34323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pic>
        <p:nvPicPr>
          <p:cNvPr id="764" name="Google Shape;764;g33128a1e39f_2_0"/>
          <p:cNvPicPr preferRelativeResize="0"/>
          <p:nvPr/>
        </p:nvPicPr>
        <p:blipFill>
          <a:blip r:embed="rId3">
            <a:alphaModFix/>
          </a:blip>
          <a:stretch>
            <a:fillRect/>
          </a:stretch>
        </p:blipFill>
        <p:spPr>
          <a:xfrm>
            <a:off x="1614062" y="1421000"/>
            <a:ext cx="8963864" cy="4825700"/>
          </a:xfrm>
          <a:prstGeom prst="rect">
            <a:avLst/>
          </a:prstGeom>
          <a:noFill/>
          <a:ln>
            <a:noFill/>
          </a:ln>
        </p:spPr>
      </p:pic>
      <p:sp>
        <p:nvSpPr>
          <p:cNvPr id="765" name="Google Shape;765;g33128a1e39f_2_0"/>
          <p:cNvSpPr/>
          <p:nvPr/>
        </p:nvSpPr>
        <p:spPr>
          <a:xfrm>
            <a:off x="1666875" y="1640425"/>
            <a:ext cx="8898900" cy="2116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69" name="Shape 769"/>
        <p:cNvGrpSpPr/>
        <p:nvPr/>
      </p:nvGrpSpPr>
      <p:grpSpPr>
        <a:xfrm>
          <a:off x="0" y="0"/>
          <a:ext cx="0" cy="0"/>
          <a:chOff x="0" y="0"/>
          <a:chExt cx="0" cy="0"/>
        </a:xfrm>
      </p:grpSpPr>
      <p:sp>
        <p:nvSpPr>
          <p:cNvPr id="770" name="Google Shape;770;g336ee538250_0_40"/>
          <p:cNvSpPr txBox="1"/>
          <p:nvPr>
            <p:ph type="title"/>
          </p:nvPr>
        </p:nvSpPr>
        <p:spPr>
          <a:xfrm>
            <a:off x="838200" y="0"/>
            <a:ext cx="10515600" cy="11916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SzPts val="3600"/>
              <a:buNone/>
            </a:pPr>
            <a:r>
              <a:rPr lang="en-US"/>
              <a:t>Which Medications Are Important in Prediction? </a:t>
            </a:r>
            <a:endParaRPr/>
          </a:p>
        </p:txBody>
      </p:sp>
      <p:sp>
        <p:nvSpPr>
          <p:cNvPr id="771" name="Google Shape;771;g336ee538250_0_40"/>
          <p:cNvSpPr txBox="1"/>
          <p:nvPr>
            <p:ph idx="12" type="sldNum"/>
          </p:nvPr>
        </p:nvSpPr>
        <p:spPr>
          <a:xfrm>
            <a:off x="8610601" y="6459132"/>
            <a:ext cx="34323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US"/>
              <a:t>‹#›</a:t>
            </a:fld>
            <a:endParaRPr/>
          </a:p>
        </p:txBody>
      </p:sp>
      <p:grpSp>
        <p:nvGrpSpPr>
          <p:cNvPr id="772" name="Google Shape;772;g336ee538250_0_40"/>
          <p:cNvGrpSpPr/>
          <p:nvPr/>
        </p:nvGrpSpPr>
        <p:grpSpPr>
          <a:xfrm>
            <a:off x="667800" y="1569200"/>
            <a:ext cx="5016300" cy="1211400"/>
            <a:chOff x="515400" y="1416800"/>
            <a:chExt cx="5016300" cy="1211400"/>
          </a:xfrm>
        </p:grpSpPr>
        <p:sp>
          <p:nvSpPr>
            <p:cNvPr id="773" name="Google Shape;773;g336ee538250_0_40"/>
            <p:cNvSpPr/>
            <p:nvPr/>
          </p:nvSpPr>
          <p:spPr>
            <a:xfrm>
              <a:off x="515400" y="1416800"/>
              <a:ext cx="5016300" cy="365100"/>
            </a:xfrm>
            <a:prstGeom prst="rect">
              <a:avLst/>
            </a:prstGeom>
            <a:solidFill>
              <a:srgbClr val="F3F3F3"/>
            </a:solid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Clr>
                  <a:schemeClr val="dk1"/>
                </a:buClr>
                <a:buSzPts val="2400"/>
                <a:buFont typeface="Arial"/>
                <a:buNone/>
              </a:pPr>
              <a:r>
                <a:rPr b="1" lang="en-US" sz="1600">
                  <a:solidFill>
                    <a:srgbClr val="980000"/>
                  </a:solidFill>
                  <a:latin typeface="Helvetica Neue"/>
                  <a:ea typeface="Helvetica Neue"/>
                  <a:cs typeface="Helvetica Neue"/>
                  <a:sym typeface="Helvetica Neue"/>
                </a:rPr>
                <a:t>Problem</a:t>
              </a:r>
              <a:endParaRPr b="1">
                <a:solidFill>
                  <a:srgbClr val="980000"/>
                </a:solidFill>
                <a:latin typeface="Helvetica Neue"/>
                <a:ea typeface="Helvetica Neue"/>
                <a:cs typeface="Helvetica Neue"/>
                <a:sym typeface="Helvetica Neue"/>
              </a:endParaRPr>
            </a:p>
          </p:txBody>
        </p:sp>
        <p:sp>
          <p:nvSpPr>
            <p:cNvPr id="774" name="Google Shape;774;g336ee538250_0_40"/>
            <p:cNvSpPr/>
            <p:nvPr/>
          </p:nvSpPr>
          <p:spPr>
            <a:xfrm>
              <a:off x="515400" y="1781900"/>
              <a:ext cx="5016300" cy="846300"/>
            </a:xfrm>
            <a:prstGeom prst="rect">
              <a:avLst/>
            </a:prstGeom>
            <a:no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lnSpc>
                  <a:spcPct val="90000"/>
                </a:lnSpc>
                <a:spcBef>
                  <a:spcPts val="1000"/>
                </a:spcBef>
                <a:spcAft>
                  <a:spcPts val="0"/>
                </a:spcAft>
                <a:buClr>
                  <a:schemeClr val="dk1"/>
                </a:buClr>
                <a:buSzPts val="1400"/>
                <a:buChar char="•"/>
              </a:pPr>
              <a:r>
                <a:rPr lang="en-US">
                  <a:solidFill>
                    <a:schemeClr val="dk1"/>
                  </a:solidFill>
                  <a:latin typeface="Helvetica Neue"/>
                  <a:ea typeface="Helvetica Neue"/>
                  <a:cs typeface="Helvetica Neue"/>
                  <a:sym typeface="Helvetica Neue"/>
                </a:rPr>
                <a:t>20+ medications included in the data </a:t>
              </a:r>
              <a:endParaRPr>
                <a:solidFill>
                  <a:schemeClr val="dk1"/>
                </a:solidFill>
                <a:latin typeface="Helvetica Neue"/>
                <a:ea typeface="Helvetica Neue"/>
                <a:cs typeface="Helvetica Neue"/>
                <a:sym typeface="Helvetica Neue"/>
              </a:endParaRPr>
            </a:p>
            <a:p>
              <a:pPr indent="-317500" lvl="0" marL="457200" rtl="0" algn="l">
                <a:lnSpc>
                  <a:spcPct val="90000"/>
                </a:lnSpc>
                <a:spcBef>
                  <a:spcPts val="0"/>
                </a:spcBef>
                <a:spcAft>
                  <a:spcPts val="0"/>
                </a:spcAft>
                <a:buClr>
                  <a:schemeClr val="dk1"/>
                </a:buClr>
                <a:buSzPts val="1400"/>
                <a:buChar char="•"/>
              </a:pPr>
              <a:r>
                <a:rPr lang="en-US">
                  <a:solidFill>
                    <a:schemeClr val="dk1"/>
                  </a:solidFill>
                  <a:latin typeface="Helvetica Neue"/>
                  <a:ea typeface="Helvetica Neue"/>
                  <a:cs typeface="Helvetica Neue"/>
                  <a:sym typeface="Helvetica Neue"/>
                </a:rPr>
                <a:t>Patients can have extensive history of medications prescribed</a:t>
              </a:r>
              <a:endParaRPr b="1">
                <a:solidFill>
                  <a:schemeClr val="dk1"/>
                </a:solidFill>
                <a:latin typeface="Helvetica Neue"/>
                <a:ea typeface="Helvetica Neue"/>
                <a:cs typeface="Helvetica Neue"/>
                <a:sym typeface="Helvetica Neue"/>
              </a:endParaRPr>
            </a:p>
          </p:txBody>
        </p:sp>
      </p:grpSp>
      <p:sp>
        <p:nvSpPr>
          <p:cNvPr id="775" name="Google Shape;775;g336ee538250_0_40"/>
          <p:cNvSpPr/>
          <p:nvPr/>
        </p:nvSpPr>
        <p:spPr>
          <a:xfrm>
            <a:off x="3017250" y="2859550"/>
            <a:ext cx="317400" cy="282300"/>
          </a:xfrm>
          <a:prstGeom prst="downArrow">
            <a:avLst>
              <a:gd fmla="val 50000" name="adj1"/>
              <a:gd fmla="val 50000" name="adj2"/>
            </a:avLst>
          </a:pr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grpSp>
        <p:nvGrpSpPr>
          <p:cNvPr id="776" name="Google Shape;776;g336ee538250_0_40"/>
          <p:cNvGrpSpPr/>
          <p:nvPr/>
        </p:nvGrpSpPr>
        <p:grpSpPr>
          <a:xfrm>
            <a:off x="667800" y="3253642"/>
            <a:ext cx="5016300" cy="1211345"/>
            <a:chOff x="515400" y="1416800"/>
            <a:chExt cx="5016300" cy="1352400"/>
          </a:xfrm>
        </p:grpSpPr>
        <p:sp>
          <p:nvSpPr>
            <p:cNvPr id="777" name="Google Shape;777;g336ee538250_0_40"/>
            <p:cNvSpPr/>
            <p:nvPr/>
          </p:nvSpPr>
          <p:spPr>
            <a:xfrm>
              <a:off x="515400" y="1416800"/>
              <a:ext cx="5016300" cy="365100"/>
            </a:xfrm>
            <a:prstGeom prst="rect">
              <a:avLst/>
            </a:prstGeom>
            <a:solidFill>
              <a:srgbClr val="F3F3F3"/>
            </a:solid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Clr>
                  <a:schemeClr val="dk1"/>
                </a:buClr>
                <a:buSzPts val="2400"/>
                <a:buFont typeface="Arial"/>
                <a:buNone/>
              </a:pPr>
              <a:r>
                <a:rPr b="1" lang="en-US" sz="1600">
                  <a:solidFill>
                    <a:srgbClr val="980000"/>
                  </a:solidFill>
                  <a:latin typeface="Helvetica Neue"/>
                  <a:ea typeface="Helvetica Neue"/>
                  <a:cs typeface="Helvetica Neue"/>
                  <a:sym typeface="Helvetica Neue"/>
                </a:rPr>
                <a:t>Solution</a:t>
              </a:r>
              <a:endParaRPr b="1">
                <a:solidFill>
                  <a:srgbClr val="980000"/>
                </a:solidFill>
                <a:latin typeface="Helvetica Neue"/>
                <a:ea typeface="Helvetica Neue"/>
                <a:cs typeface="Helvetica Neue"/>
                <a:sym typeface="Helvetica Neue"/>
              </a:endParaRPr>
            </a:p>
          </p:txBody>
        </p:sp>
        <p:sp>
          <p:nvSpPr>
            <p:cNvPr id="778" name="Google Shape;778;g336ee538250_0_40"/>
            <p:cNvSpPr/>
            <p:nvPr/>
          </p:nvSpPr>
          <p:spPr>
            <a:xfrm>
              <a:off x="515400" y="1781900"/>
              <a:ext cx="5016300" cy="987300"/>
            </a:xfrm>
            <a:prstGeom prst="rect">
              <a:avLst/>
            </a:prstGeom>
            <a:no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lnSpc>
                  <a:spcPct val="90000"/>
                </a:lnSpc>
                <a:spcBef>
                  <a:spcPts val="0"/>
                </a:spcBef>
                <a:spcAft>
                  <a:spcPts val="0"/>
                </a:spcAft>
                <a:buClr>
                  <a:schemeClr val="dk1"/>
                </a:buClr>
                <a:buSzPts val="1400"/>
                <a:buChar char="•"/>
              </a:pPr>
              <a:r>
                <a:rPr lang="en-US">
                  <a:solidFill>
                    <a:schemeClr val="dk1"/>
                  </a:solidFill>
                  <a:latin typeface="Helvetica Neue"/>
                  <a:ea typeface="Helvetica Neue"/>
                  <a:cs typeface="Helvetica Neue"/>
                  <a:sym typeface="Helvetica Neue"/>
                </a:rPr>
                <a:t>Reduce the medication features to the list that help predict early readmission</a:t>
              </a:r>
              <a:endParaRPr>
                <a:solidFill>
                  <a:schemeClr val="dk1"/>
                </a:solidFill>
                <a:latin typeface="Helvetica Neue"/>
                <a:ea typeface="Helvetica Neue"/>
                <a:cs typeface="Helvetica Neue"/>
                <a:sym typeface="Helvetica Neue"/>
              </a:endParaRPr>
            </a:p>
          </p:txBody>
        </p:sp>
      </p:grpSp>
      <p:sp>
        <p:nvSpPr>
          <p:cNvPr id="779" name="Google Shape;779;g336ee538250_0_40"/>
          <p:cNvSpPr/>
          <p:nvPr/>
        </p:nvSpPr>
        <p:spPr>
          <a:xfrm>
            <a:off x="3017250" y="4576775"/>
            <a:ext cx="317400" cy="282300"/>
          </a:xfrm>
          <a:prstGeom prst="downArrow">
            <a:avLst>
              <a:gd fmla="val 50000" name="adj1"/>
              <a:gd fmla="val 50000" name="adj2"/>
            </a:avLst>
          </a:pr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grpSp>
        <p:nvGrpSpPr>
          <p:cNvPr id="780" name="Google Shape;780;g336ee538250_0_40"/>
          <p:cNvGrpSpPr/>
          <p:nvPr/>
        </p:nvGrpSpPr>
        <p:grpSpPr>
          <a:xfrm>
            <a:off x="667800" y="4970867"/>
            <a:ext cx="5016300" cy="1211345"/>
            <a:chOff x="515400" y="1416800"/>
            <a:chExt cx="5016300" cy="1352400"/>
          </a:xfrm>
        </p:grpSpPr>
        <p:sp>
          <p:nvSpPr>
            <p:cNvPr id="781" name="Google Shape;781;g336ee538250_0_40"/>
            <p:cNvSpPr/>
            <p:nvPr/>
          </p:nvSpPr>
          <p:spPr>
            <a:xfrm>
              <a:off x="515400" y="1416800"/>
              <a:ext cx="5016300" cy="365100"/>
            </a:xfrm>
            <a:prstGeom prst="rect">
              <a:avLst/>
            </a:prstGeom>
            <a:solidFill>
              <a:srgbClr val="F3F3F3"/>
            </a:solid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Clr>
                  <a:schemeClr val="dk1"/>
                </a:buClr>
                <a:buSzPts val="2400"/>
                <a:buFont typeface="Arial"/>
                <a:buNone/>
              </a:pPr>
              <a:r>
                <a:rPr b="1" lang="en-US" sz="1600">
                  <a:solidFill>
                    <a:srgbClr val="980000"/>
                  </a:solidFill>
                  <a:latin typeface="Helvetica Neue"/>
                  <a:ea typeface="Helvetica Neue"/>
                  <a:cs typeface="Helvetica Neue"/>
                  <a:sym typeface="Helvetica Neue"/>
                </a:rPr>
                <a:t>Approach</a:t>
              </a:r>
              <a:endParaRPr b="1">
                <a:solidFill>
                  <a:srgbClr val="980000"/>
                </a:solidFill>
                <a:latin typeface="Helvetica Neue"/>
                <a:ea typeface="Helvetica Neue"/>
                <a:cs typeface="Helvetica Neue"/>
                <a:sym typeface="Helvetica Neue"/>
              </a:endParaRPr>
            </a:p>
          </p:txBody>
        </p:sp>
        <p:sp>
          <p:nvSpPr>
            <p:cNvPr id="782" name="Google Shape;782;g336ee538250_0_40"/>
            <p:cNvSpPr/>
            <p:nvPr/>
          </p:nvSpPr>
          <p:spPr>
            <a:xfrm>
              <a:off x="515400" y="1781900"/>
              <a:ext cx="5016300" cy="987300"/>
            </a:xfrm>
            <a:prstGeom prst="rect">
              <a:avLst/>
            </a:prstGeom>
            <a:no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lnSpc>
                  <a:spcPct val="90000"/>
                </a:lnSpc>
                <a:spcBef>
                  <a:spcPts val="0"/>
                </a:spcBef>
                <a:spcAft>
                  <a:spcPts val="0"/>
                </a:spcAft>
                <a:buClr>
                  <a:schemeClr val="dk1"/>
                </a:buClr>
                <a:buSzPts val="1400"/>
                <a:buChar char="•"/>
              </a:pPr>
              <a:r>
                <a:rPr lang="en-US">
                  <a:solidFill>
                    <a:schemeClr val="dk1"/>
                  </a:solidFill>
                  <a:latin typeface="Helvetica Neue"/>
                  <a:ea typeface="Helvetica Neue"/>
                  <a:cs typeface="Helvetica Neue"/>
                  <a:sym typeface="Helvetica Neue"/>
                </a:rPr>
                <a:t>Statistical tests for class discrimination (</a:t>
              </a:r>
              <a:r>
                <a:rPr b="1" lang="en-US">
                  <a:solidFill>
                    <a:schemeClr val="dk1"/>
                  </a:solidFill>
                  <a:latin typeface="Helvetica Neue"/>
                  <a:ea typeface="Helvetica Neue"/>
                  <a:cs typeface="Helvetica Neue"/>
                  <a:sym typeface="Helvetica Neue"/>
                </a:rPr>
                <a:t>Chi-square</a:t>
              </a:r>
              <a:r>
                <a:rPr lang="en-US">
                  <a:solidFill>
                    <a:schemeClr val="dk1"/>
                  </a:solidFill>
                  <a:latin typeface="Helvetica Neue"/>
                  <a:ea typeface="Helvetica Neue"/>
                  <a:cs typeface="Helvetica Neue"/>
                  <a:sym typeface="Helvetica Neue"/>
                </a:rPr>
                <a:t>)</a:t>
              </a:r>
              <a:endParaRPr>
                <a:solidFill>
                  <a:schemeClr val="dk1"/>
                </a:solidFill>
                <a:latin typeface="Helvetica Neue"/>
                <a:ea typeface="Helvetica Neue"/>
                <a:cs typeface="Helvetica Neue"/>
                <a:sym typeface="Helvetica Neue"/>
              </a:endParaRPr>
            </a:p>
            <a:p>
              <a:pPr indent="-317500" lvl="0" marL="457200" rtl="0" algn="l">
                <a:lnSpc>
                  <a:spcPct val="90000"/>
                </a:lnSpc>
                <a:spcBef>
                  <a:spcPts val="0"/>
                </a:spcBef>
                <a:spcAft>
                  <a:spcPts val="0"/>
                </a:spcAft>
                <a:buClr>
                  <a:schemeClr val="dk1"/>
                </a:buClr>
                <a:buSzPts val="1400"/>
                <a:buChar char="•"/>
              </a:pPr>
              <a:r>
                <a:rPr lang="en-US">
                  <a:solidFill>
                    <a:schemeClr val="dk1"/>
                  </a:solidFill>
                  <a:latin typeface="Helvetica Neue"/>
                  <a:ea typeface="Helvetica Neue"/>
                  <a:cs typeface="Helvetica Neue"/>
                  <a:sym typeface="Helvetica Neue"/>
                </a:rPr>
                <a:t>Filter out medications with extreme class imbalance (e.g., if 95% of patients fall in one category)</a:t>
              </a:r>
              <a:endParaRPr>
                <a:solidFill>
                  <a:schemeClr val="dk1"/>
                </a:solidFill>
                <a:latin typeface="Helvetica Neue"/>
                <a:ea typeface="Helvetica Neue"/>
                <a:cs typeface="Helvetica Neue"/>
                <a:sym typeface="Helvetica Neue"/>
              </a:endParaRPr>
            </a:p>
          </p:txBody>
        </p:sp>
      </p:grpSp>
      <p:sp>
        <p:nvSpPr>
          <p:cNvPr id="783" name="Google Shape;783;g336ee538250_0_40"/>
          <p:cNvSpPr/>
          <p:nvPr/>
        </p:nvSpPr>
        <p:spPr>
          <a:xfrm flipH="1">
            <a:off x="6136800" y="1552763"/>
            <a:ext cx="92100" cy="4613100"/>
          </a:xfrm>
          <a:prstGeom prst="leftBrace">
            <a:avLst>
              <a:gd fmla="val 50000" name="adj1"/>
              <a:gd fmla="val 50216" name="adj2"/>
            </a:avLst>
          </a:prstGeom>
          <a:noFill/>
          <a:ln cap="flat" cmpd="sng" w="19050">
            <a:solidFill>
              <a:srgbClr val="8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784" name="Google Shape;784;g336ee538250_0_40"/>
          <p:cNvSpPr/>
          <p:nvPr/>
        </p:nvSpPr>
        <p:spPr>
          <a:xfrm>
            <a:off x="6681600" y="2892550"/>
            <a:ext cx="4824600" cy="365100"/>
          </a:xfrm>
          <a:prstGeom prst="rect">
            <a:avLst/>
          </a:prstGeom>
          <a:solidFill>
            <a:srgbClr val="99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lang="en-US" sz="1600">
                <a:solidFill>
                  <a:schemeClr val="lt1"/>
                </a:solidFill>
                <a:latin typeface="Helvetica Neue"/>
                <a:ea typeface="Helvetica Neue"/>
                <a:cs typeface="Helvetica Neue"/>
                <a:sym typeface="Helvetica Neue"/>
              </a:rPr>
              <a:t>Medications Selected:</a:t>
            </a:r>
            <a:endParaRPr b="1" i="0" sz="1600" u="none" cap="none" strike="noStrike">
              <a:solidFill>
                <a:schemeClr val="lt1"/>
              </a:solidFill>
              <a:latin typeface="Helvetica Neue"/>
              <a:ea typeface="Helvetica Neue"/>
              <a:cs typeface="Helvetica Neue"/>
              <a:sym typeface="Helvetica Neue"/>
            </a:endParaRPr>
          </a:p>
        </p:txBody>
      </p:sp>
      <p:graphicFrame>
        <p:nvGraphicFramePr>
          <p:cNvPr id="785" name="Google Shape;785;g336ee538250_0_40"/>
          <p:cNvGraphicFramePr/>
          <p:nvPr/>
        </p:nvGraphicFramePr>
        <p:xfrm>
          <a:off x="6681600" y="3257650"/>
          <a:ext cx="3000000" cy="3000000"/>
        </p:xfrm>
        <a:graphic>
          <a:graphicData uri="http://schemas.openxmlformats.org/drawingml/2006/table">
            <a:tbl>
              <a:tblPr>
                <a:noFill/>
                <a:tableStyleId>{6F36B0A0-8AF3-486A-A779-009A98428F98}</a:tableStyleId>
              </a:tblPr>
              <a:tblGrid>
                <a:gridCol w="4824600"/>
              </a:tblGrid>
              <a:tr h="328200">
                <a:tc>
                  <a:txBody>
                    <a:bodyPr/>
                    <a:lstStyle/>
                    <a:p>
                      <a:pPr indent="0" lvl="0" marL="0" rtl="0" algn="ctr">
                        <a:lnSpc>
                          <a:spcPct val="90000"/>
                        </a:lnSpc>
                        <a:spcBef>
                          <a:spcPts val="1000"/>
                        </a:spcBef>
                        <a:spcAft>
                          <a:spcPts val="0"/>
                        </a:spcAft>
                        <a:buClr>
                          <a:schemeClr val="dk1"/>
                        </a:buClr>
                        <a:buSzPts val="2400"/>
                        <a:buFont typeface="Arial"/>
                        <a:buNone/>
                      </a:pPr>
                      <a:r>
                        <a:rPr b="1" i="1" lang="en-US">
                          <a:solidFill>
                            <a:schemeClr val="dk1"/>
                          </a:solidFill>
                          <a:latin typeface="Helvetica Neue"/>
                          <a:ea typeface="Helvetica Neue"/>
                          <a:cs typeface="Helvetica Neue"/>
                          <a:sym typeface="Helvetica Neue"/>
                        </a:rPr>
                        <a:t>Metformin</a:t>
                      </a:r>
                      <a:endParaRPr b="1"/>
                    </a:p>
                  </a:txBody>
                  <a:tcPr marT="91425" marB="91425" marR="91425" marL="91425" anchor="ctr"/>
                </a:tc>
              </a:tr>
              <a:tr h="328200">
                <a:tc>
                  <a:txBody>
                    <a:bodyPr/>
                    <a:lstStyle/>
                    <a:p>
                      <a:pPr indent="0" lvl="0" marL="0" rtl="0" algn="ctr">
                        <a:lnSpc>
                          <a:spcPct val="90000"/>
                        </a:lnSpc>
                        <a:spcBef>
                          <a:spcPts val="1000"/>
                        </a:spcBef>
                        <a:spcAft>
                          <a:spcPts val="0"/>
                        </a:spcAft>
                        <a:buClr>
                          <a:schemeClr val="dk1"/>
                        </a:buClr>
                        <a:buSzPts val="2400"/>
                        <a:buFont typeface="Arial"/>
                        <a:buNone/>
                      </a:pPr>
                      <a:r>
                        <a:rPr b="1" i="1" lang="en-US">
                          <a:solidFill>
                            <a:schemeClr val="dk1"/>
                          </a:solidFill>
                          <a:latin typeface="Helvetica Neue"/>
                          <a:ea typeface="Helvetica Neue"/>
                          <a:cs typeface="Helvetica Neue"/>
                          <a:sym typeface="Helvetica Neue"/>
                        </a:rPr>
                        <a:t>Repaglinide</a:t>
                      </a:r>
                      <a:endParaRPr b="1"/>
                    </a:p>
                  </a:txBody>
                  <a:tcPr marT="91425" marB="91425" marR="91425" marL="91425" anchor="ctr"/>
                </a:tc>
              </a:tr>
              <a:tr h="328200">
                <a:tc>
                  <a:txBody>
                    <a:bodyPr/>
                    <a:lstStyle/>
                    <a:p>
                      <a:pPr indent="0" lvl="0" marL="0" rtl="0" algn="ctr">
                        <a:lnSpc>
                          <a:spcPct val="90000"/>
                        </a:lnSpc>
                        <a:spcBef>
                          <a:spcPts val="1000"/>
                        </a:spcBef>
                        <a:spcAft>
                          <a:spcPts val="0"/>
                        </a:spcAft>
                        <a:buClr>
                          <a:schemeClr val="dk1"/>
                        </a:buClr>
                        <a:buSzPts val="2400"/>
                        <a:buFont typeface="Arial"/>
                        <a:buNone/>
                      </a:pPr>
                      <a:r>
                        <a:rPr b="1" i="1" lang="en-US">
                          <a:solidFill>
                            <a:schemeClr val="dk1"/>
                          </a:solidFill>
                          <a:latin typeface="Helvetica Neue"/>
                          <a:ea typeface="Helvetica Neue"/>
                          <a:cs typeface="Helvetica Neue"/>
                          <a:sym typeface="Helvetica Neue"/>
                        </a:rPr>
                        <a:t>Glipizide</a:t>
                      </a:r>
                      <a:endParaRPr b="1"/>
                    </a:p>
                  </a:txBody>
                  <a:tcPr marT="91425" marB="91425" marR="91425" marL="91425" anchor="ctr"/>
                </a:tc>
              </a:tr>
              <a:tr h="100000">
                <a:tc>
                  <a:txBody>
                    <a:bodyPr/>
                    <a:lstStyle/>
                    <a:p>
                      <a:pPr indent="0" lvl="0" marL="0" rtl="0" algn="ctr">
                        <a:lnSpc>
                          <a:spcPct val="90000"/>
                        </a:lnSpc>
                        <a:spcBef>
                          <a:spcPts val="1000"/>
                        </a:spcBef>
                        <a:spcAft>
                          <a:spcPts val="0"/>
                        </a:spcAft>
                        <a:buClr>
                          <a:schemeClr val="dk1"/>
                        </a:buClr>
                        <a:buSzPts val="2400"/>
                        <a:buFont typeface="Arial"/>
                        <a:buNone/>
                      </a:pPr>
                      <a:r>
                        <a:rPr b="1" i="1" lang="en-US">
                          <a:solidFill>
                            <a:schemeClr val="dk1"/>
                          </a:solidFill>
                          <a:latin typeface="Helvetica Neue"/>
                          <a:ea typeface="Helvetica Neue"/>
                          <a:cs typeface="Helvetica Neue"/>
                          <a:sym typeface="Helvetica Neue"/>
                        </a:rPr>
                        <a:t>Insulin</a:t>
                      </a:r>
                      <a:endParaRPr b="1"/>
                    </a:p>
                  </a:txBody>
                  <a:tcPr marT="91425" marB="91425" marR="91425" marL="91425" anchor="ct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89" name="Shape 789"/>
        <p:cNvGrpSpPr/>
        <p:nvPr/>
      </p:nvGrpSpPr>
      <p:grpSpPr>
        <a:xfrm>
          <a:off x="0" y="0"/>
          <a:ext cx="0" cy="0"/>
          <a:chOff x="0" y="0"/>
          <a:chExt cx="0" cy="0"/>
        </a:xfrm>
      </p:grpSpPr>
      <p:sp>
        <p:nvSpPr>
          <p:cNvPr id="790" name="Google Shape;790;g33128a1e39f_2_24"/>
          <p:cNvSpPr/>
          <p:nvPr/>
        </p:nvSpPr>
        <p:spPr>
          <a:xfrm>
            <a:off x="6720575" y="2333675"/>
            <a:ext cx="5016300" cy="3128400"/>
          </a:xfrm>
          <a:prstGeom prst="rect">
            <a:avLst/>
          </a:prstGeom>
          <a:noFill/>
          <a:ln cap="flat" cmpd="sng" w="19050">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b="1">
              <a:solidFill>
                <a:schemeClr val="dk1"/>
              </a:solidFill>
              <a:latin typeface="Helvetica Neue"/>
              <a:ea typeface="Helvetica Neue"/>
              <a:cs typeface="Helvetica Neue"/>
              <a:sym typeface="Helvetica Neue"/>
            </a:endParaRPr>
          </a:p>
        </p:txBody>
      </p:sp>
      <p:sp>
        <p:nvSpPr>
          <p:cNvPr id="791" name="Google Shape;791;g33128a1e39f_2_24"/>
          <p:cNvSpPr txBox="1"/>
          <p:nvPr>
            <p:ph type="title"/>
          </p:nvPr>
        </p:nvSpPr>
        <p:spPr>
          <a:xfrm>
            <a:off x="838200" y="0"/>
            <a:ext cx="10515600" cy="11916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SzPts val="3600"/>
              <a:buNone/>
            </a:pPr>
            <a:r>
              <a:rPr lang="en-US"/>
              <a:t>Additional </a:t>
            </a:r>
            <a:r>
              <a:rPr lang="en-US">
                <a:solidFill>
                  <a:schemeClr val="accent1"/>
                </a:solidFill>
              </a:rPr>
              <a:t>Feature Selection – </a:t>
            </a:r>
            <a:r>
              <a:rPr lang="en-US"/>
              <a:t>2 Layer Robust Approach</a:t>
            </a:r>
            <a:endParaRPr/>
          </a:p>
        </p:txBody>
      </p:sp>
      <p:sp>
        <p:nvSpPr>
          <p:cNvPr id="792" name="Google Shape;792;g33128a1e39f_2_24"/>
          <p:cNvSpPr txBox="1"/>
          <p:nvPr>
            <p:ph idx="12" type="sldNum"/>
          </p:nvPr>
        </p:nvSpPr>
        <p:spPr>
          <a:xfrm>
            <a:off x="8610601" y="6459132"/>
            <a:ext cx="34323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US"/>
              <a:t>‹#›</a:t>
            </a:fld>
            <a:endParaRPr/>
          </a:p>
        </p:txBody>
      </p:sp>
      <p:sp>
        <p:nvSpPr>
          <p:cNvPr id="793" name="Google Shape;793;g33128a1e39f_2_24"/>
          <p:cNvSpPr/>
          <p:nvPr/>
        </p:nvSpPr>
        <p:spPr>
          <a:xfrm>
            <a:off x="6719375" y="1968575"/>
            <a:ext cx="5018700" cy="365100"/>
          </a:xfrm>
          <a:prstGeom prst="rect">
            <a:avLst/>
          </a:prstGeom>
          <a:solidFill>
            <a:srgbClr val="99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lang="en-US" sz="1600">
                <a:solidFill>
                  <a:schemeClr val="lt1"/>
                </a:solidFill>
                <a:latin typeface="Helvetica Neue"/>
                <a:ea typeface="Helvetica Neue"/>
                <a:cs typeface="Helvetica Neue"/>
                <a:sym typeface="Helvetica Neue"/>
              </a:rPr>
              <a:t>Selected Features &amp; Feature Importance By RFE</a:t>
            </a:r>
            <a:endParaRPr b="1" i="0" sz="1600" u="none" cap="none" strike="noStrike">
              <a:solidFill>
                <a:schemeClr val="lt1"/>
              </a:solidFill>
              <a:latin typeface="Helvetica Neue"/>
              <a:ea typeface="Helvetica Neue"/>
              <a:cs typeface="Helvetica Neue"/>
              <a:sym typeface="Helvetica Neue"/>
            </a:endParaRPr>
          </a:p>
        </p:txBody>
      </p:sp>
      <p:pic>
        <p:nvPicPr>
          <p:cNvPr id="794" name="Google Shape;794;g33128a1e39f_2_24"/>
          <p:cNvPicPr preferRelativeResize="0"/>
          <p:nvPr/>
        </p:nvPicPr>
        <p:blipFill>
          <a:blip r:embed="rId3">
            <a:alphaModFix/>
          </a:blip>
          <a:stretch>
            <a:fillRect/>
          </a:stretch>
        </p:blipFill>
        <p:spPr>
          <a:xfrm>
            <a:off x="6719375" y="2347013"/>
            <a:ext cx="5018700" cy="3077906"/>
          </a:xfrm>
          <a:prstGeom prst="rect">
            <a:avLst/>
          </a:prstGeom>
          <a:noFill/>
          <a:ln>
            <a:noFill/>
          </a:ln>
        </p:spPr>
      </p:pic>
      <p:sp>
        <p:nvSpPr>
          <p:cNvPr id="795" name="Google Shape;795;g33128a1e39f_2_24"/>
          <p:cNvSpPr/>
          <p:nvPr/>
        </p:nvSpPr>
        <p:spPr>
          <a:xfrm flipH="1">
            <a:off x="6332388" y="1526263"/>
            <a:ext cx="92100" cy="4613100"/>
          </a:xfrm>
          <a:prstGeom prst="leftBrace">
            <a:avLst>
              <a:gd fmla="val 50000" name="adj1"/>
              <a:gd fmla="val 50216" name="adj2"/>
            </a:avLst>
          </a:prstGeom>
          <a:noFill/>
          <a:ln cap="flat" cmpd="sng" w="19050">
            <a:solidFill>
              <a:srgbClr val="8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grpSp>
        <p:nvGrpSpPr>
          <p:cNvPr id="796" name="Google Shape;796;g33128a1e39f_2_24"/>
          <p:cNvGrpSpPr/>
          <p:nvPr/>
        </p:nvGrpSpPr>
        <p:grpSpPr>
          <a:xfrm>
            <a:off x="667807" y="1526276"/>
            <a:ext cx="5400047" cy="1419378"/>
            <a:chOff x="515400" y="1467933"/>
            <a:chExt cx="5016300" cy="1339667"/>
          </a:xfrm>
        </p:grpSpPr>
        <p:sp>
          <p:nvSpPr>
            <p:cNvPr id="797" name="Google Shape;797;g33128a1e39f_2_24"/>
            <p:cNvSpPr/>
            <p:nvPr/>
          </p:nvSpPr>
          <p:spPr>
            <a:xfrm>
              <a:off x="515400" y="1467933"/>
              <a:ext cx="5016300" cy="310800"/>
            </a:xfrm>
            <a:prstGeom prst="rect">
              <a:avLst/>
            </a:prstGeom>
            <a:solidFill>
              <a:srgbClr val="F3F3F3"/>
            </a:solid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Clr>
                  <a:schemeClr val="dk1"/>
                </a:buClr>
                <a:buSzPts val="2400"/>
                <a:buFont typeface="Arial"/>
                <a:buNone/>
              </a:pPr>
              <a:r>
                <a:rPr b="1" lang="en-US" sz="1600">
                  <a:solidFill>
                    <a:srgbClr val="980000"/>
                  </a:solidFill>
                  <a:latin typeface="Helvetica Neue"/>
                  <a:ea typeface="Helvetica Neue"/>
                  <a:cs typeface="Helvetica Neue"/>
                  <a:sym typeface="Helvetica Neue"/>
                </a:rPr>
                <a:t>Problem</a:t>
              </a:r>
              <a:endParaRPr b="1">
                <a:solidFill>
                  <a:srgbClr val="980000"/>
                </a:solidFill>
                <a:latin typeface="Helvetica Neue"/>
                <a:ea typeface="Helvetica Neue"/>
                <a:cs typeface="Helvetica Neue"/>
                <a:sym typeface="Helvetica Neue"/>
              </a:endParaRPr>
            </a:p>
          </p:txBody>
        </p:sp>
        <p:sp>
          <p:nvSpPr>
            <p:cNvPr id="798" name="Google Shape;798;g33128a1e39f_2_24"/>
            <p:cNvSpPr/>
            <p:nvPr/>
          </p:nvSpPr>
          <p:spPr>
            <a:xfrm>
              <a:off x="515400" y="1781900"/>
              <a:ext cx="5016300" cy="1025700"/>
            </a:xfrm>
            <a:prstGeom prst="rect">
              <a:avLst/>
            </a:prstGeom>
            <a:no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Char char="•"/>
              </a:pPr>
              <a:r>
                <a:rPr b="1" lang="en-US">
                  <a:solidFill>
                    <a:schemeClr val="dk1"/>
                  </a:solidFill>
                  <a:latin typeface="Helvetica Neue"/>
                  <a:ea typeface="Helvetica Neue"/>
                  <a:cs typeface="Helvetica Neue"/>
                  <a:sym typeface="Helvetica Neue"/>
                </a:rPr>
                <a:t>40 features </a:t>
              </a:r>
              <a:r>
                <a:rPr lang="en-US">
                  <a:solidFill>
                    <a:schemeClr val="dk1"/>
                  </a:solidFill>
                  <a:latin typeface="Helvetica Neue"/>
                  <a:ea typeface="Helvetica Neue"/>
                  <a:cs typeface="Helvetica Neue"/>
                  <a:sym typeface="Helvetica Neue"/>
                </a:rPr>
                <a:t>after data processing</a:t>
              </a:r>
              <a:endParaRPr>
                <a:solidFill>
                  <a:schemeClr val="dk1"/>
                </a:solidFill>
                <a:latin typeface="Helvetica Neue"/>
                <a:ea typeface="Helvetica Neue"/>
                <a:cs typeface="Helvetica Neue"/>
                <a:sym typeface="Helvetica Neue"/>
              </a:endParaRPr>
            </a:p>
            <a:p>
              <a:pPr indent="-317500" lvl="0" marL="457200" rtl="0" algn="l">
                <a:lnSpc>
                  <a:spcPct val="100000"/>
                </a:lnSpc>
                <a:spcBef>
                  <a:spcPts val="0"/>
                </a:spcBef>
                <a:spcAft>
                  <a:spcPts val="0"/>
                </a:spcAft>
                <a:buClr>
                  <a:schemeClr val="dk1"/>
                </a:buClr>
                <a:buSzPts val="1400"/>
                <a:buChar char="•"/>
              </a:pPr>
              <a:r>
                <a:rPr lang="en-US">
                  <a:solidFill>
                    <a:schemeClr val="dk1"/>
                  </a:solidFill>
                  <a:latin typeface="Helvetica Neue"/>
                  <a:ea typeface="Helvetica Neue"/>
                  <a:cs typeface="Helvetica Neue"/>
                  <a:sym typeface="Helvetica Neue"/>
                </a:rPr>
                <a:t>High dimensionality can lead to overfitting and decreased model performance.</a:t>
              </a:r>
              <a:endParaRPr>
                <a:solidFill>
                  <a:schemeClr val="dk1"/>
                </a:solidFill>
                <a:latin typeface="Helvetica Neue"/>
                <a:ea typeface="Helvetica Neue"/>
                <a:cs typeface="Helvetica Neue"/>
                <a:sym typeface="Helvetica Neue"/>
              </a:endParaRPr>
            </a:p>
            <a:p>
              <a:pPr indent="-317500" lvl="0" marL="457200" rtl="0" algn="l">
                <a:lnSpc>
                  <a:spcPct val="100000"/>
                </a:lnSpc>
                <a:spcBef>
                  <a:spcPts val="0"/>
                </a:spcBef>
                <a:spcAft>
                  <a:spcPts val="0"/>
                </a:spcAft>
                <a:buClr>
                  <a:schemeClr val="dk1"/>
                </a:buClr>
                <a:buSzPts val="1400"/>
                <a:buChar char="•"/>
              </a:pPr>
              <a:r>
                <a:rPr lang="en-US">
                  <a:solidFill>
                    <a:schemeClr val="dk1"/>
                  </a:solidFill>
                  <a:latin typeface="Helvetica Neue"/>
                  <a:ea typeface="Helvetica Neue"/>
                  <a:cs typeface="Helvetica Neue"/>
                  <a:sym typeface="Helvetica Neue"/>
                </a:rPr>
                <a:t>Need for a systematic approach to retain the most informative features.</a:t>
              </a:r>
              <a:endParaRPr>
                <a:solidFill>
                  <a:schemeClr val="dk1"/>
                </a:solidFill>
                <a:latin typeface="Helvetica Neue"/>
                <a:ea typeface="Helvetica Neue"/>
                <a:cs typeface="Helvetica Neue"/>
                <a:sym typeface="Helvetica Neue"/>
              </a:endParaRPr>
            </a:p>
          </p:txBody>
        </p:sp>
      </p:grpSp>
      <p:sp>
        <p:nvSpPr>
          <p:cNvPr id="799" name="Google Shape;799;g33128a1e39f_2_24"/>
          <p:cNvSpPr/>
          <p:nvPr/>
        </p:nvSpPr>
        <p:spPr>
          <a:xfrm>
            <a:off x="3209125" y="2999113"/>
            <a:ext cx="317400" cy="282300"/>
          </a:xfrm>
          <a:prstGeom prst="downArrow">
            <a:avLst>
              <a:gd fmla="val 50000" name="adj1"/>
              <a:gd fmla="val 50000" name="adj2"/>
            </a:avLst>
          </a:pr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grpSp>
        <p:nvGrpSpPr>
          <p:cNvPr id="800" name="Google Shape;800;g33128a1e39f_2_24"/>
          <p:cNvGrpSpPr/>
          <p:nvPr/>
        </p:nvGrpSpPr>
        <p:grpSpPr>
          <a:xfrm>
            <a:off x="667807" y="3334887"/>
            <a:ext cx="5400047" cy="2804489"/>
            <a:chOff x="515400" y="-537063"/>
            <a:chExt cx="5016300" cy="3131059"/>
          </a:xfrm>
        </p:grpSpPr>
        <p:sp>
          <p:nvSpPr>
            <p:cNvPr id="801" name="Google Shape;801;g33128a1e39f_2_24"/>
            <p:cNvSpPr/>
            <p:nvPr/>
          </p:nvSpPr>
          <p:spPr>
            <a:xfrm>
              <a:off x="515400" y="-537063"/>
              <a:ext cx="5016300" cy="365100"/>
            </a:xfrm>
            <a:prstGeom prst="rect">
              <a:avLst/>
            </a:prstGeom>
            <a:solidFill>
              <a:srgbClr val="F3F3F3"/>
            </a:solid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Clr>
                  <a:schemeClr val="dk1"/>
                </a:buClr>
                <a:buSzPts val="2400"/>
                <a:buFont typeface="Arial"/>
                <a:buNone/>
              </a:pPr>
              <a:r>
                <a:rPr b="1" lang="en-US" sz="1600">
                  <a:solidFill>
                    <a:srgbClr val="980000"/>
                  </a:solidFill>
                  <a:latin typeface="Helvetica Neue"/>
                  <a:ea typeface="Helvetica Neue"/>
                  <a:cs typeface="Helvetica Neue"/>
                  <a:sym typeface="Helvetica Neue"/>
                </a:rPr>
                <a:t>2 Layer Robust </a:t>
              </a:r>
              <a:r>
                <a:rPr b="1" lang="en-US" sz="1600">
                  <a:solidFill>
                    <a:srgbClr val="980000"/>
                  </a:solidFill>
                  <a:latin typeface="Helvetica Neue"/>
                  <a:ea typeface="Helvetica Neue"/>
                  <a:cs typeface="Helvetica Neue"/>
                  <a:sym typeface="Helvetica Neue"/>
                </a:rPr>
                <a:t>Approach</a:t>
              </a:r>
              <a:endParaRPr b="1">
                <a:solidFill>
                  <a:srgbClr val="980000"/>
                </a:solidFill>
                <a:latin typeface="Helvetica Neue"/>
                <a:ea typeface="Helvetica Neue"/>
                <a:cs typeface="Helvetica Neue"/>
                <a:sym typeface="Helvetica Neue"/>
              </a:endParaRPr>
            </a:p>
          </p:txBody>
        </p:sp>
        <p:sp>
          <p:nvSpPr>
            <p:cNvPr id="802" name="Google Shape;802;g33128a1e39f_2_24"/>
            <p:cNvSpPr/>
            <p:nvPr/>
          </p:nvSpPr>
          <p:spPr>
            <a:xfrm>
              <a:off x="515400" y="-172004"/>
              <a:ext cx="5016300" cy="2766000"/>
            </a:xfrm>
            <a:prstGeom prst="rect">
              <a:avLst/>
            </a:prstGeom>
            <a:no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a:solidFill>
                    <a:schemeClr val="dk1"/>
                  </a:solidFill>
                  <a:latin typeface="Helvetica Neue"/>
                  <a:ea typeface="Helvetica Neue"/>
                  <a:cs typeface="Helvetica Neue"/>
                  <a:sym typeface="Helvetica Neue"/>
                </a:rPr>
                <a:t>Step 1: Filter Method - SelectKBest with Mutual Information</a:t>
              </a:r>
              <a:endParaRPr b="1">
                <a:solidFill>
                  <a:schemeClr val="dk1"/>
                </a:solidFill>
                <a:latin typeface="Helvetica Neue"/>
                <a:ea typeface="Helvetica Neue"/>
                <a:cs typeface="Helvetica Neue"/>
                <a:sym typeface="Helvetica Neue"/>
              </a:endParaRPr>
            </a:p>
            <a:p>
              <a:pPr indent="-317500" lvl="0" marL="457200" rtl="0" algn="l">
                <a:lnSpc>
                  <a:spcPct val="115000"/>
                </a:lnSpc>
                <a:spcBef>
                  <a:spcPts val="0"/>
                </a:spcBef>
                <a:spcAft>
                  <a:spcPts val="0"/>
                </a:spcAft>
                <a:buClr>
                  <a:schemeClr val="dk1"/>
                </a:buClr>
                <a:buSzPts val="1400"/>
                <a:buChar char="•"/>
              </a:pPr>
              <a:r>
                <a:rPr lang="en-US">
                  <a:solidFill>
                    <a:schemeClr val="dk1"/>
                  </a:solidFill>
                  <a:latin typeface="Helvetica Neue"/>
                  <a:ea typeface="Helvetica Neue"/>
                  <a:cs typeface="Helvetica Neue"/>
                  <a:sym typeface="Helvetica Neue"/>
                </a:rPr>
                <a:t>Identifies top features using </a:t>
              </a:r>
              <a:r>
                <a:rPr lang="en-US" u="sng">
                  <a:solidFill>
                    <a:schemeClr val="dk1"/>
                  </a:solidFill>
                  <a:latin typeface="Helvetica Neue"/>
                  <a:ea typeface="Helvetica Neue"/>
                  <a:cs typeface="Helvetica Neue"/>
                  <a:sym typeface="Helvetica Neue"/>
                </a:rPr>
                <a:t>mutual information</a:t>
              </a:r>
              <a:r>
                <a:rPr lang="en-US">
                  <a:solidFill>
                    <a:schemeClr val="dk1"/>
                  </a:solidFill>
                  <a:latin typeface="Helvetica Neue"/>
                  <a:ea typeface="Helvetica Neue"/>
                  <a:cs typeface="Helvetica Neue"/>
                  <a:sym typeface="Helvetica Neue"/>
                </a:rPr>
                <a:t>, which measures the </a:t>
              </a:r>
              <a:r>
                <a:rPr lang="en-US" u="sng">
                  <a:solidFill>
                    <a:schemeClr val="dk1"/>
                  </a:solidFill>
                  <a:latin typeface="Helvetica Neue"/>
                  <a:ea typeface="Helvetica Neue"/>
                  <a:cs typeface="Helvetica Neue"/>
                  <a:sym typeface="Helvetica Neue"/>
                </a:rPr>
                <a:t>relevance</a:t>
              </a:r>
              <a:r>
                <a:rPr lang="en-US">
                  <a:solidFill>
                    <a:schemeClr val="dk1"/>
                  </a:solidFill>
                  <a:latin typeface="Helvetica Neue"/>
                  <a:ea typeface="Helvetica Neue"/>
                  <a:cs typeface="Helvetica Neue"/>
                  <a:sym typeface="Helvetica Neue"/>
                </a:rPr>
                <a:t> of each feature to the </a:t>
              </a:r>
              <a:r>
                <a:rPr lang="en-US" u="sng">
                  <a:solidFill>
                    <a:schemeClr val="dk1"/>
                  </a:solidFill>
                  <a:latin typeface="Helvetica Neue"/>
                  <a:ea typeface="Helvetica Neue"/>
                  <a:cs typeface="Helvetica Neue"/>
                  <a:sym typeface="Helvetica Neue"/>
                </a:rPr>
                <a:t>target</a:t>
              </a:r>
              <a:r>
                <a:rPr lang="en-US">
                  <a:solidFill>
                    <a:schemeClr val="dk1"/>
                  </a:solidFill>
                  <a:latin typeface="Helvetica Neue"/>
                  <a:ea typeface="Helvetica Neue"/>
                  <a:cs typeface="Helvetica Neue"/>
                  <a:sym typeface="Helvetica Neue"/>
                </a:rPr>
                <a:t>.</a:t>
              </a:r>
              <a:endParaRPr>
                <a:solidFill>
                  <a:schemeClr val="dk1"/>
                </a:solidFill>
                <a:latin typeface="Helvetica Neue"/>
                <a:ea typeface="Helvetica Neue"/>
                <a:cs typeface="Helvetica Neue"/>
                <a:sym typeface="Helvetica Neue"/>
              </a:endParaRPr>
            </a:p>
            <a:p>
              <a:pPr indent="-317500" lvl="0" marL="457200" rtl="0" algn="l">
                <a:lnSpc>
                  <a:spcPct val="115000"/>
                </a:lnSpc>
                <a:spcBef>
                  <a:spcPts val="0"/>
                </a:spcBef>
                <a:spcAft>
                  <a:spcPts val="0"/>
                </a:spcAft>
                <a:buClr>
                  <a:schemeClr val="dk1"/>
                </a:buClr>
                <a:buSzPts val="1400"/>
                <a:buChar char="•"/>
              </a:pPr>
              <a:r>
                <a:rPr lang="en-US">
                  <a:solidFill>
                    <a:schemeClr val="dk1"/>
                  </a:solidFill>
                  <a:latin typeface="Helvetica Neue"/>
                  <a:ea typeface="Helvetica Neue"/>
                  <a:cs typeface="Helvetica Neue"/>
                  <a:sym typeface="Helvetica Neue"/>
                </a:rPr>
                <a:t>Selects the </a:t>
              </a:r>
              <a:r>
                <a:rPr b="1" lang="en-US">
                  <a:solidFill>
                    <a:schemeClr val="dk1"/>
                  </a:solidFill>
                  <a:latin typeface="Helvetica Neue"/>
                  <a:ea typeface="Helvetica Neue"/>
                  <a:cs typeface="Helvetica Neue"/>
                  <a:sym typeface="Helvetica Neue"/>
                </a:rPr>
                <a:t>top 30</a:t>
              </a:r>
              <a:r>
                <a:rPr lang="en-US">
                  <a:solidFill>
                    <a:schemeClr val="dk1"/>
                  </a:solidFill>
                  <a:latin typeface="Helvetica Neue"/>
                  <a:ea typeface="Helvetica Neue"/>
                  <a:cs typeface="Helvetica Neue"/>
                  <a:sym typeface="Helvetica Neue"/>
                </a:rPr>
                <a:t> features based on their </a:t>
              </a:r>
              <a:r>
                <a:rPr b="1" lang="en-US">
                  <a:solidFill>
                    <a:schemeClr val="dk1"/>
                  </a:solidFill>
                  <a:latin typeface="Helvetica Neue"/>
                  <a:ea typeface="Helvetica Neue"/>
                  <a:cs typeface="Helvetica Neue"/>
                  <a:sym typeface="Helvetica Neue"/>
                </a:rPr>
                <a:t>MI scores</a:t>
              </a:r>
              <a:r>
                <a:rPr lang="en-US">
                  <a:solidFill>
                    <a:schemeClr val="dk1"/>
                  </a:solidFill>
                  <a:latin typeface="Helvetica Neue"/>
                  <a:ea typeface="Helvetica Neue"/>
                  <a:cs typeface="Helvetica Neue"/>
                  <a:sym typeface="Helvetica Neue"/>
                </a:rPr>
                <a:t>.</a:t>
              </a:r>
              <a:endParaRPr>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b="1" lang="en-US">
                  <a:solidFill>
                    <a:schemeClr val="dk1"/>
                  </a:solidFill>
                  <a:latin typeface="Helvetica Neue"/>
                  <a:ea typeface="Helvetica Neue"/>
                  <a:cs typeface="Helvetica Neue"/>
                  <a:sym typeface="Helvetica Neue"/>
                </a:rPr>
                <a:t>Step 2: Wrapper Method - Recursive Feature Elimination (RFE) with Random Forest</a:t>
              </a:r>
              <a:endParaRPr b="1">
                <a:solidFill>
                  <a:schemeClr val="dk1"/>
                </a:solidFill>
                <a:latin typeface="Helvetica Neue"/>
                <a:ea typeface="Helvetica Neue"/>
                <a:cs typeface="Helvetica Neue"/>
                <a:sym typeface="Helvetica Neue"/>
              </a:endParaRPr>
            </a:p>
            <a:p>
              <a:pPr indent="-317500" lvl="0" marL="457200" rtl="0" algn="l">
                <a:lnSpc>
                  <a:spcPct val="115000"/>
                </a:lnSpc>
                <a:spcBef>
                  <a:spcPts val="0"/>
                </a:spcBef>
                <a:spcAft>
                  <a:spcPts val="0"/>
                </a:spcAft>
                <a:buClr>
                  <a:schemeClr val="dk1"/>
                </a:buClr>
                <a:buSzPts val="1400"/>
                <a:buChar char="•"/>
              </a:pPr>
              <a:r>
                <a:rPr lang="en-US">
                  <a:solidFill>
                    <a:schemeClr val="dk1"/>
                  </a:solidFill>
                  <a:latin typeface="Helvetica Neue"/>
                  <a:ea typeface="Helvetica Neue"/>
                  <a:cs typeface="Helvetica Neue"/>
                  <a:sym typeface="Helvetica Neue"/>
                </a:rPr>
                <a:t>Uses </a:t>
              </a:r>
              <a:r>
                <a:rPr lang="en-US" u="sng">
                  <a:solidFill>
                    <a:schemeClr val="dk1"/>
                  </a:solidFill>
                  <a:latin typeface="Helvetica Neue"/>
                  <a:ea typeface="Helvetica Neue"/>
                  <a:cs typeface="Helvetica Neue"/>
                  <a:sym typeface="Helvetica Neue"/>
                </a:rPr>
                <a:t>Random Forest</a:t>
              </a:r>
              <a:r>
                <a:rPr lang="en-US">
                  <a:solidFill>
                    <a:schemeClr val="dk1"/>
                  </a:solidFill>
                  <a:latin typeface="Helvetica Neue"/>
                  <a:ea typeface="Helvetica Neue"/>
                  <a:cs typeface="Helvetica Neue"/>
                  <a:sym typeface="Helvetica Neue"/>
                </a:rPr>
                <a:t> to iteratively </a:t>
              </a:r>
              <a:r>
                <a:rPr lang="en-US" u="sng">
                  <a:solidFill>
                    <a:schemeClr val="dk1"/>
                  </a:solidFill>
                  <a:latin typeface="Helvetica Neue"/>
                  <a:ea typeface="Helvetica Neue"/>
                  <a:cs typeface="Helvetica Neue"/>
                  <a:sym typeface="Helvetica Neue"/>
                </a:rPr>
                <a:t>remove the least</a:t>
              </a:r>
              <a:r>
                <a:rPr lang="en-US">
                  <a:solidFill>
                    <a:schemeClr val="dk1"/>
                  </a:solidFill>
                  <a:latin typeface="Helvetica Neue"/>
                  <a:ea typeface="Helvetica Neue"/>
                  <a:cs typeface="Helvetica Neue"/>
                  <a:sym typeface="Helvetica Neue"/>
                </a:rPr>
                <a:t> important features.</a:t>
              </a:r>
              <a:endParaRPr>
                <a:solidFill>
                  <a:schemeClr val="dk1"/>
                </a:solidFill>
                <a:latin typeface="Helvetica Neue"/>
                <a:ea typeface="Helvetica Neue"/>
                <a:cs typeface="Helvetica Neue"/>
                <a:sym typeface="Helvetica Neue"/>
              </a:endParaRPr>
            </a:p>
            <a:p>
              <a:pPr indent="-317500" lvl="0" marL="457200" rtl="0" algn="l">
                <a:lnSpc>
                  <a:spcPct val="115000"/>
                </a:lnSpc>
                <a:spcBef>
                  <a:spcPts val="0"/>
                </a:spcBef>
                <a:spcAft>
                  <a:spcPts val="0"/>
                </a:spcAft>
                <a:buClr>
                  <a:schemeClr val="dk1"/>
                </a:buClr>
                <a:buSzPts val="1400"/>
                <a:buChar char="•"/>
              </a:pPr>
              <a:r>
                <a:rPr lang="en-US">
                  <a:solidFill>
                    <a:schemeClr val="dk1"/>
                  </a:solidFill>
                  <a:latin typeface="Helvetica Neue"/>
                  <a:ea typeface="Helvetica Neue"/>
                  <a:cs typeface="Helvetica Neue"/>
                  <a:sym typeface="Helvetica Neue"/>
                </a:rPr>
                <a:t>Reduces features from 30 to </a:t>
              </a:r>
              <a:r>
                <a:rPr b="1" lang="en-US">
                  <a:solidFill>
                    <a:schemeClr val="dk1"/>
                  </a:solidFill>
                  <a:latin typeface="Helvetica Neue"/>
                  <a:ea typeface="Helvetica Neue"/>
                  <a:cs typeface="Helvetica Neue"/>
                  <a:sym typeface="Helvetica Neue"/>
                </a:rPr>
                <a:t>top 15</a:t>
              </a:r>
              <a:r>
                <a:rPr lang="en-US">
                  <a:solidFill>
                    <a:schemeClr val="dk1"/>
                  </a:solidFill>
                  <a:latin typeface="Helvetica Neue"/>
                  <a:ea typeface="Helvetica Neue"/>
                  <a:cs typeface="Helvetica Neue"/>
                  <a:sym typeface="Helvetica Neue"/>
                </a:rPr>
                <a:t> most relevant features.</a:t>
              </a:r>
              <a:endParaRPr>
                <a:solidFill>
                  <a:schemeClr val="dk1"/>
                </a:solidFill>
                <a:latin typeface="Helvetica Neue"/>
                <a:ea typeface="Helvetica Neue"/>
                <a:cs typeface="Helvetica Neue"/>
                <a:sym typeface="Helvetica Neue"/>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06" name="Shape 806"/>
        <p:cNvGrpSpPr/>
        <p:nvPr/>
      </p:nvGrpSpPr>
      <p:grpSpPr>
        <a:xfrm>
          <a:off x="0" y="0"/>
          <a:ext cx="0" cy="0"/>
          <a:chOff x="0" y="0"/>
          <a:chExt cx="0" cy="0"/>
        </a:xfrm>
      </p:grpSpPr>
      <p:sp>
        <p:nvSpPr>
          <p:cNvPr id="807" name="Google Shape;807;g33545690245_0_0"/>
          <p:cNvSpPr txBox="1"/>
          <p:nvPr>
            <p:ph type="title"/>
          </p:nvPr>
        </p:nvSpPr>
        <p:spPr>
          <a:xfrm>
            <a:off x="839788" y="3"/>
            <a:ext cx="10515600" cy="13257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SzPts val="3600"/>
              <a:buNone/>
            </a:pPr>
            <a:r>
              <a:rPr lang="en-US"/>
              <a:t>Feature Rankings (1st Order Feature Selection Through Filtering)</a:t>
            </a:r>
            <a:endParaRPr/>
          </a:p>
        </p:txBody>
      </p:sp>
      <p:sp>
        <p:nvSpPr>
          <p:cNvPr id="808" name="Google Shape;808;g33545690245_0_0"/>
          <p:cNvSpPr txBox="1"/>
          <p:nvPr>
            <p:ph idx="1" type="body"/>
          </p:nvPr>
        </p:nvSpPr>
        <p:spPr>
          <a:xfrm>
            <a:off x="839789" y="1681163"/>
            <a:ext cx="5157900" cy="823800"/>
          </a:xfrm>
          <a:prstGeom prst="rect">
            <a:avLst/>
          </a:prstGeom>
          <a:noFill/>
          <a:ln>
            <a:noFill/>
          </a:ln>
        </p:spPr>
        <p:txBody>
          <a:bodyPr anchorCtr="0" anchor="ctr" bIns="45700" lIns="0" spcFirstLastPara="1" rIns="0" wrap="square" tIns="45700">
            <a:normAutofit/>
          </a:bodyPr>
          <a:lstStyle/>
          <a:p>
            <a:pPr indent="0" lvl="0" marL="0" rtl="0" algn="l">
              <a:lnSpc>
                <a:spcPct val="90000"/>
              </a:lnSpc>
              <a:spcBef>
                <a:spcPts val="1000"/>
              </a:spcBef>
              <a:spcAft>
                <a:spcPts val="0"/>
              </a:spcAft>
              <a:buSzPts val="1800"/>
              <a:buNone/>
            </a:pPr>
            <a:r>
              <a:t/>
            </a:r>
            <a:endParaRPr/>
          </a:p>
        </p:txBody>
      </p:sp>
      <p:sp>
        <p:nvSpPr>
          <p:cNvPr id="809" name="Google Shape;809;g33545690245_0_0"/>
          <p:cNvSpPr txBox="1"/>
          <p:nvPr>
            <p:ph idx="2" type="body"/>
          </p:nvPr>
        </p:nvSpPr>
        <p:spPr>
          <a:xfrm>
            <a:off x="839789" y="2505078"/>
            <a:ext cx="5157900" cy="34005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1000"/>
              </a:spcBef>
              <a:spcAft>
                <a:spcPts val="0"/>
              </a:spcAft>
              <a:buSzPts val="2400"/>
              <a:buNone/>
            </a:pPr>
            <a:r>
              <a:t/>
            </a:r>
            <a:endParaRPr/>
          </a:p>
        </p:txBody>
      </p:sp>
      <p:sp>
        <p:nvSpPr>
          <p:cNvPr id="810" name="Google Shape;810;g33545690245_0_0"/>
          <p:cNvSpPr txBox="1"/>
          <p:nvPr>
            <p:ph idx="3" type="body"/>
          </p:nvPr>
        </p:nvSpPr>
        <p:spPr>
          <a:xfrm>
            <a:off x="6172202" y="1681163"/>
            <a:ext cx="5183100" cy="823800"/>
          </a:xfrm>
          <a:prstGeom prst="rect">
            <a:avLst/>
          </a:prstGeom>
          <a:noFill/>
          <a:ln>
            <a:noFill/>
          </a:ln>
        </p:spPr>
        <p:txBody>
          <a:bodyPr anchorCtr="0" anchor="ctr" bIns="45700" lIns="0" spcFirstLastPara="1" rIns="0" wrap="square" tIns="45700">
            <a:normAutofit/>
          </a:bodyPr>
          <a:lstStyle/>
          <a:p>
            <a:pPr indent="0" lvl="0" marL="0" rtl="0" algn="l">
              <a:lnSpc>
                <a:spcPct val="90000"/>
              </a:lnSpc>
              <a:spcBef>
                <a:spcPts val="1000"/>
              </a:spcBef>
              <a:spcAft>
                <a:spcPts val="0"/>
              </a:spcAft>
              <a:buSzPts val="1800"/>
              <a:buNone/>
            </a:pPr>
            <a:r>
              <a:t/>
            </a:r>
            <a:endParaRPr/>
          </a:p>
        </p:txBody>
      </p:sp>
      <p:sp>
        <p:nvSpPr>
          <p:cNvPr id="811" name="Google Shape;811;g33545690245_0_0"/>
          <p:cNvSpPr txBox="1"/>
          <p:nvPr>
            <p:ph idx="4" type="body"/>
          </p:nvPr>
        </p:nvSpPr>
        <p:spPr>
          <a:xfrm>
            <a:off x="6172202" y="2505078"/>
            <a:ext cx="5183100" cy="34005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1000"/>
              </a:spcBef>
              <a:spcAft>
                <a:spcPts val="0"/>
              </a:spcAft>
              <a:buSzPts val="2400"/>
              <a:buNone/>
            </a:pPr>
            <a:r>
              <a:t/>
            </a:r>
            <a:endParaRPr/>
          </a:p>
        </p:txBody>
      </p:sp>
      <p:sp>
        <p:nvSpPr>
          <p:cNvPr id="812" name="Google Shape;812;g33545690245_0_0"/>
          <p:cNvSpPr txBox="1"/>
          <p:nvPr>
            <p:ph idx="12" type="sldNum"/>
          </p:nvPr>
        </p:nvSpPr>
        <p:spPr>
          <a:xfrm>
            <a:off x="8610601" y="6459132"/>
            <a:ext cx="34323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US"/>
              <a:t>‹#›</a:t>
            </a:fld>
            <a:endParaRPr/>
          </a:p>
        </p:txBody>
      </p:sp>
      <p:pic>
        <p:nvPicPr>
          <p:cNvPr id="813" name="Google Shape;813;g33545690245_0_0"/>
          <p:cNvPicPr preferRelativeResize="0"/>
          <p:nvPr/>
        </p:nvPicPr>
        <p:blipFill>
          <a:blip r:embed="rId3">
            <a:alphaModFix/>
          </a:blip>
          <a:stretch>
            <a:fillRect/>
          </a:stretch>
        </p:blipFill>
        <p:spPr>
          <a:xfrm>
            <a:off x="839800" y="1407125"/>
            <a:ext cx="7466499" cy="489160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17" name="Shape 817"/>
        <p:cNvGrpSpPr/>
        <p:nvPr/>
      </p:nvGrpSpPr>
      <p:grpSpPr>
        <a:xfrm>
          <a:off x="0" y="0"/>
          <a:ext cx="0" cy="0"/>
          <a:chOff x="0" y="0"/>
          <a:chExt cx="0" cy="0"/>
        </a:xfrm>
      </p:grpSpPr>
      <p:sp>
        <p:nvSpPr>
          <p:cNvPr id="818" name="Google Shape;818;g33545690245_0_9"/>
          <p:cNvSpPr txBox="1"/>
          <p:nvPr>
            <p:ph type="title"/>
          </p:nvPr>
        </p:nvSpPr>
        <p:spPr>
          <a:xfrm>
            <a:off x="839788" y="3"/>
            <a:ext cx="10515600" cy="13257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SzPts val="3600"/>
              <a:buNone/>
            </a:pPr>
            <a:r>
              <a:rPr lang="en-US"/>
              <a:t>Feature Rankings (2nd Order Feature Selection Through Wrapping) - Random Forest Ensemble</a:t>
            </a:r>
            <a:endParaRPr/>
          </a:p>
        </p:txBody>
      </p:sp>
      <p:sp>
        <p:nvSpPr>
          <p:cNvPr id="819" name="Google Shape;819;g33545690245_0_9"/>
          <p:cNvSpPr txBox="1"/>
          <p:nvPr>
            <p:ph idx="1" type="body"/>
          </p:nvPr>
        </p:nvSpPr>
        <p:spPr>
          <a:xfrm>
            <a:off x="839789" y="1681163"/>
            <a:ext cx="5157900" cy="823800"/>
          </a:xfrm>
          <a:prstGeom prst="rect">
            <a:avLst/>
          </a:prstGeom>
          <a:noFill/>
          <a:ln>
            <a:noFill/>
          </a:ln>
        </p:spPr>
        <p:txBody>
          <a:bodyPr anchorCtr="0" anchor="ctr" bIns="45700" lIns="0" spcFirstLastPara="1" rIns="0" wrap="square" tIns="45700">
            <a:normAutofit/>
          </a:bodyPr>
          <a:lstStyle/>
          <a:p>
            <a:pPr indent="0" lvl="0" marL="0" rtl="0" algn="l">
              <a:lnSpc>
                <a:spcPct val="90000"/>
              </a:lnSpc>
              <a:spcBef>
                <a:spcPts val="1000"/>
              </a:spcBef>
              <a:spcAft>
                <a:spcPts val="0"/>
              </a:spcAft>
              <a:buSzPts val="1800"/>
              <a:buNone/>
            </a:pPr>
            <a:r>
              <a:t/>
            </a:r>
            <a:endParaRPr/>
          </a:p>
        </p:txBody>
      </p:sp>
      <p:sp>
        <p:nvSpPr>
          <p:cNvPr id="820" name="Google Shape;820;g33545690245_0_9"/>
          <p:cNvSpPr txBox="1"/>
          <p:nvPr>
            <p:ph idx="2" type="body"/>
          </p:nvPr>
        </p:nvSpPr>
        <p:spPr>
          <a:xfrm>
            <a:off x="839789" y="2505078"/>
            <a:ext cx="5157900" cy="34005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1000"/>
              </a:spcBef>
              <a:spcAft>
                <a:spcPts val="0"/>
              </a:spcAft>
              <a:buSzPts val="2400"/>
              <a:buNone/>
            </a:pPr>
            <a:r>
              <a:t/>
            </a:r>
            <a:endParaRPr/>
          </a:p>
        </p:txBody>
      </p:sp>
      <p:sp>
        <p:nvSpPr>
          <p:cNvPr id="821" name="Google Shape;821;g33545690245_0_9"/>
          <p:cNvSpPr txBox="1"/>
          <p:nvPr>
            <p:ph idx="3" type="body"/>
          </p:nvPr>
        </p:nvSpPr>
        <p:spPr>
          <a:xfrm>
            <a:off x="6172202" y="1681163"/>
            <a:ext cx="5183100" cy="823800"/>
          </a:xfrm>
          <a:prstGeom prst="rect">
            <a:avLst/>
          </a:prstGeom>
          <a:noFill/>
          <a:ln>
            <a:noFill/>
          </a:ln>
        </p:spPr>
        <p:txBody>
          <a:bodyPr anchorCtr="0" anchor="ctr" bIns="45700" lIns="0" spcFirstLastPara="1" rIns="0" wrap="square" tIns="45700">
            <a:normAutofit/>
          </a:bodyPr>
          <a:lstStyle/>
          <a:p>
            <a:pPr indent="0" lvl="0" marL="0" rtl="0" algn="l">
              <a:lnSpc>
                <a:spcPct val="90000"/>
              </a:lnSpc>
              <a:spcBef>
                <a:spcPts val="1000"/>
              </a:spcBef>
              <a:spcAft>
                <a:spcPts val="0"/>
              </a:spcAft>
              <a:buSzPts val="1800"/>
              <a:buNone/>
            </a:pPr>
            <a:r>
              <a:t/>
            </a:r>
            <a:endParaRPr/>
          </a:p>
        </p:txBody>
      </p:sp>
      <p:sp>
        <p:nvSpPr>
          <p:cNvPr id="822" name="Google Shape;822;g33545690245_0_9"/>
          <p:cNvSpPr txBox="1"/>
          <p:nvPr>
            <p:ph idx="4" type="body"/>
          </p:nvPr>
        </p:nvSpPr>
        <p:spPr>
          <a:xfrm>
            <a:off x="6172202" y="2505078"/>
            <a:ext cx="5183100" cy="34005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1000"/>
              </a:spcBef>
              <a:spcAft>
                <a:spcPts val="0"/>
              </a:spcAft>
              <a:buSzPts val="2400"/>
              <a:buNone/>
            </a:pPr>
            <a:r>
              <a:t/>
            </a:r>
            <a:endParaRPr/>
          </a:p>
        </p:txBody>
      </p:sp>
      <p:sp>
        <p:nvSpPr>
          <p:cNvPr id="823" name="Google Shape;823;g33545690245_0_9"/>
          <p:cNvSpPr txBox="1"/>
          <p:nvPr>
            <p:ph idx="12" type="sldNum"/>
          </p:nvPr>
        </p:nvSpPr>
        <p:spPr>
          <a:xfrm>
            <a:off x="8610601" y="6459132"/>
            <a:ext cx="34323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US"/>
              <a:t>‹#›</a:t>
            </a:fld>
            <a:endParaRPr/>
          </a:p>
        </p:txBody>
      </p:sp>
      <p:pic>
        <p:nvPicPr>
          <p:cNvPr id="824" name="Google Shape;824;g33545690245_0_9"/>
          <p:cNvPicPr preferRelativeResize="0"/>
          <p:nvPr/>
        </p:nvPicPr>
        <p:blipFill>
          <a:blip r:embed="rId3">
            <a:alphaModFix/>
          </a:blip>
          <a:stretch>
            <a:fillRect/>
          </a:stretch>
        </p:blipFill>
        <p:spPr>
          <a:xfrm>
            <a:off x="839800" y="1455175"/>
            <a:ext cx="7650550" cy="4691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3354f5809e4_0_10"/>
          <p:cNvSpPr txBox="1"/>
          <p:nvPr>
            <p:ph type="title"/>
          </p:nvPr>
        </p:nvSpPr>
        <p:spPr>
          <a:xfrm>
            <a:off x="839788" y="3"/>
            <a:ext cx="10515600" cy="13257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SzPts val="3600"/>
              <a:buNone/>
            </a:pPr>
            <a:r>
              <a:rPr lang="en-US"/>
              <a:t>Data Overview – Leveraging Data to Build Predictive Models </a:t>
            </a:r>
            <a:endParaRPr/>
          </a:p>
        </p:txBody>
      </p:sp>
      <p:sp>
        <p:nvSpPr>
          <p:cNvPr id="232" name="Google Shape;232;g3354f5809e4_0_10"/>
          <p:cNvSpPr txBox="1"/>
          <p:nvPr>
            <p:ph idx="12" type="sldNum"/>
          </p:nvPr>
        </p:nvSpPr>
        <p:spPr>
          <a:xfrm>
            <a:off x="8610601" y="6459132"/>
            <a:ext cx="34323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US"/>
              <a:t>‹#›</a:t>
            </a:fld>
            <a:endParaRPr/>
          </a:p>
        </p:txBody>
      </p:sp>
      <p:sp>
        <p:nvSpPr>
          <p:cNvPr id="233" name="Google Shape;233;g3354f5809e4_0_10"/>
          <p:cNvSpPr txBox="1"/>
          <p:nvPr>
            <p:ph idx="2" type="body"/>
          </p:nvPr>
        </p:nvSpPr>
        <p:spPr>
          <a:xfrm>
            <a:off x="7043625" y="5708188"/>
            <a:ext cx="6217500" cy="3592800"/>
          </a:xfrm>
          <a:prstGeom prst="rect">
            <a:avLst/>
          </a:prstGeom>
          <a:noFill/>
          <a:ln>
            <a:noFill/>
          </a:ln>
        </p:spPr>
        <p:txBody>
          <a:bodyPr anchorCtr="0" anchor="t" bIns="45700" lIns="0" spcFirstLastPara="1" rIns="0" wrap="square" tIns="45700">
            <a:noAutofit/>
          </a:bodyPr>
          <a:lstStyle/>
          <a:p>
            <a:pPr indent="0" lvl="0" marL="0" rtl="0" algn="l">
              <a:lnSpc>
                <a:spcPct val="115000"/>
              </a:lnSpc>
              <a:spcBef>
                <a:spcPts val="1000"/>
              </a:spcBef>
              <a:spcAft>
                <a:spcPts val="0"/>
              </a:spcAft>
              <a:buSzPts val="2400"/>
              <a:buNone/>
            </a:pPr>
            <a:r>
              <a:t/>
            </a:r>
            <a:endParaRPr sz="1400">
              <a:solidFill>
                <a:schemeClr val="dk1"/>
              </a:solidFill>
            </a:endParaRPr>
          </a:p>
          <a:p>
            <a:pPr indent="0" lvl="0" marL="0" rtl="0" algn="l">
              <a:lnSpc>
                <a:spcPct val="115000"/>
              </a:lnSpc>
              <a:spcBef>
                <a:spcPts val="1000"/>
              </a:spcBef>
              <a:spcAft>
                <a:spcPts val="0"/>
              </a:spcAft>
              <a:buSzPts val="2400"/>
              <a:buNone/>
            </a:pPr>
            <a:r>
              <a:t/>
            </a:r>
            <a:endParaRPr sz="1400">
              <a:solidFill>
                <a:schemeClr val="dk1"/>
              </a:solidFill>
            </a:endParaRPr>
          </a:p>
          <a:p>
            <a:pPr indent="0" lvl="0" marL="0" rtl="0" algn="l">
              <a:lnSpc>
                <a:spcPct val="115000"/>
              </a:lnSpc>
              <a:spcBef>
                <a:spcPts val="1000"/>
              </a:spcBef>
              <a:spcAft>
                <a:spcPts val="0"/>
              </a:spcAft>
              <a:buSzPts val="2400"/>
              <a:buNone/>
            </a:pPr>
            <a:r>
              <a:t/>
            </a:r>
            <a:endParaRPr sz="1400">
              <a:solidFill>
                <a:schemeClr val="dk1"/>
              </a:solidFill>
            </a:endParaRPr>
          </a:p>
        </p:txBody>
      </p:sp>
      <p:sp>
        <p:nvSpPr>
          <p:cNvPr id="234" name="Google Shape;234;g3354f5809e4_0_10"/>
          <p:cNvSpPr/>
          <p:nvPr/>
        </p:nvSpPr>
        <p:spPr>
          <a:xfrm>
            <a:off x="838200" y="1589950"/>
            <a:ext cx="10515600" cy="453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US" sz="1600">
                <a:solidFill>
                  <a:schemeClr val="dk1"/>
                </a:solidFill>
                <a:latin typeface="Helvetica Neue"/>
                <a:ea typeface="Helvetica Neue"/>
                <a:cs typeface="Helvetica Neue"/>
                <a:sym typeface="Helvetica Neue"/>
              </a:rPr>
              <a:t>Data Source: </a:t>
            </a:r>
            <a:r>
              <a:rPr lang="en-US" sz="1600">
                <a:solidFill>
                  <a:schemeClr val="dk1"/>
                </a:solidFill>
                <a:latin typeface="Helvetica Neue"/>
                <a:ea typeface="Helvetica Neue"/>
                <a:cs typeface="Helvetica Neue"/>
                <a:sym typeface="Helvetica Neue"/>
              </a:rPr>
              <a:t>Ten years (1999-2008) of clinical care at 130 US hospitals and integrated delivery networks.</a:t>
            </a:r>
            <a:endParaRPr b="1" i="0" sz="1400" u="none" cap="none" strike="noStrike">
              <a:solidFill>
                <a:srgbClr val="000000"/>
              </a:solidFill>
              <a:latin typeface="Helvetica Neue"/>
              <a:ea typeface="Helvetica Neue"/>
              <a:cs typeface="Helvetica Neue"/>
              <a:sym typeface="Helvetica Neue"/>
            </a:endParaRPr>
          </a:p>
        </p:txBody>
      </p:sp>
      <p:sp>
        <p:nvSpPr>
          <p:cNvPr id="235" name="Google Shape;235;g3354f5809e4_0_10"/>
          <p:cNvSpPr/>
          <p:nvPr/>
        </p:nvSpPr>
        <p:spPr>
          <a:xfrm>
            <a:off x="839800" y="2139975"/>
            <a:ext cx="5016300" cy="453900"/>
          </a:xfrm>
          <a:prstGeom prst="rect">
            <a:avLst/>
          </a:prstGeom>
          <a:solidFill>
            <a:srgbClr val="F3F3F3"/>
          </a:solid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2400"/>
              <a:buFont typeface="Arial"/>
              <a:buNone/>
            </a:pPr>
            <a:r>
              <a:rPr b="1" lang="en-US" sz="1600">
                <a:solidFill>
                  <a:srgbClr val="980000"/>
                </a:solidFill>
                <a:latin typeface="Helvetica Neue"/>
                <a:ea typeface="Helvetica Neue"/>
                <a:cs typeface="Helvetica Neue"/>
                <a:sym typeface="Helvetica Neue"/>
              </a:rPr>
              <a:t>Features</a:t>
            </a:r>
            <a:endParaRPr b="1">
              <a:solidFill>
                <a:srgbClr val="980000"/>
              </a:solidFill>
              <a:latin typeface="Helvetica Neue"/>
              <a:ea typeface="Helvetica Neue"/>
              <a:cs typeface="Helvetica Neue"/>
              <a:sym typeface="Helvetica Neue"/>
            </a:endParaRPr>
          </a:p>
        </p:txBody>
      </p:sp>
      <p:graphicFrame>
        <p:nvGraphicFramePr>
          <p:cNvPr id="236" name="Google Shape;236;g3354f5809e4_0_10"/>
          <p:cNvGraphicFramePr/>
          <p:nvPr/>
        </p:nvGraphicFramePr>
        <p:xfrm>
          <a:off x="839800" y="2593875"/>
          <a:ext cx="3000000" cy="3000000"/>
        </p:xfrm>
        <a:graphic>
          <a:graphicData uri="http://schemas.openxmlformats.org/drawingml/2006/table">
            <a:tbl>
              <a:tblPr>
                <a:noFill/>
                <a:tableStyleId>{6F36B0A0-8AF3-486A-A779-009A98428F98}</a:tableStyleId>
              </a:tblPr>
              <a:tblGrid>
                <a:gridCol w="2217100"/>
                <a:gridCol w="2799200"/>
              </a:tblGrid>
              <a:tr h="609575">
                <a:tc>
                  <a:txBody>
                    <a:bodyPr/>
                    <a:lstStyle/>
                    <a:p>
                      <a:pPr indent="0" lvl="0" marL="0" rtl="0" algn="l">
                        <a:spcBef>
                          <a:spcPts val="0"/>
                        </a:spcBef>
                        <a:spcAft>
                          <a:spcPts val="0"/>
                        </a:spcAft>
                        <a:buNone/>
                      </a:pPr>
                      <a:r>
                        <a:rPr b="1" lang="en-US">
                          <a:latin typeface="Helvetica Neue"/>
                          <a:ea typeface="Helvetica Neue"/>
                          <a:cs typeface="Helvetica Neue"/>
                          <a:sym typeface="Helvetica Neue"/>
                        </a:rPr>
                        <a:t>Clinical Factors</a:t>
                      </a:r>
                      <a:endParaRPr b="1">
                        <a:latin typeface="Helvetica Neue"/>
                        <a:ea typeface="Helvetica Neue"/>
                        <a:cs typeface="Helvetica Neue"/>
                        <a:sym typeface="Helvetica Neue"/>
                      </a:endParaRPr>
                    </a:p>
                  </a:txBody>
                  <a:tcPr marT="91425" marB="91425" marR="91425" marL="91425" anchor="ctr"/>
                </a:tc>
                <a:tc>
                  <a:txBody>
                    <a:bodyPr/>
                    <a:lstStyle/>
                    <a:p>
                      <a:pPr indent="0" lvl="0" marL="0" rtl="0" algn="l">
                        <a:spcBef>
                          <a:spcPts val="0"/>
                        </a:spcBef>
                        <a:spcAft>
                          <a:spcPts val="0"/>
                        </a:spcAft>
                        <a:buNone/>
                      </a:pPr>
                      <a:r>
                        <a:rPr lang="en-US">
                          <a:latin typeface="Helvetica Neue"/>
                          <a:ea typeface="Helvetica Neue"/>
                          <a:cs typeface="Helvetica Neue"/>
                          <a:sym typeface="Helvetica Neue"/>
                        </a:rPr>
                        <a:t>Hospital stay duration, lab tests, medications, diagnoses</a:t>
                      </a:r>
                      <a:endParaRPr>
                        <a:latin typeface="Helvetica Neue"/>
                        <a:ea typeface="Helvetica Neue"/>
                        <a:cs typeface="Helvetica Neue"/>
                        <a:sym typeface="Helvetica Neue"/>
                      </a:endParaRPr>
                    </a:p>
                  </a:txBody>
                  <a:tcPr marT="91425" marB="91425" marR="91425" marL="91425" anchor="ctr"/>
                </a:tc>
              </a:tr>
              <a:tr h="609575">
                <a:tc>
                  <a:txBody>
                    <a:bodyPr/>
                    <a:lstStyle/>
                    <a:p>
                      <a:pPr indent="0" lvl="0" marL="0" rtl="0" algn="l">
                        <a:spcBef>
                          <a:spcPts val="0"/>
                        </a:spcBef>
                        <a:spcAft>
                          <a:spcPts val="0"/>
                        </a:spcAft>
                        <a:buNone/>
                      </a:pPr>
                      <a:r>
                        <a:rPr b="1" lang="en-US">
                          <a:latin typeface="Helvetica Neue"/>
                          <a:ea typeface="Helvetica Neue"/>
                          <a:cs typeface="Helvetica Neue"/>
                          <a:sym typeface="Helvetica Neue"/>
                        </a:rPr>
                        <a:t>Demographics</a:t>
                      </a:r>
                      <a:endParaRPr b="1">
                        <a:latin typeface="Helvetica Neue"/>
                        <a:ea typeface="Helvetica Neue"/>
                        <a:cs typeface="Helvetica Neue"/>
                        <a:sym typeface="Helvetica Neue"/>
                      </a:endParaRPr>
                    </a:p>
                  </a:txBody>
                  <a:tcPr marT="91425" marB="91425" marR="91425" marL="91425" anchor="ctr"/>
                </a:tc>
                <a:tc>
                  <a:txBody>
                    <a:bodyPr/>
                    <a:lstStyle/>
                    <a:p>
                      <a:pPr indent="0" lvl="0" marL="0" rtl="0" algn="l">
                        <a:spcBef>
                          <a:spcPts val="0"/>
                        </a:spcBef>
                        <a:spcAft>
                          <a:spcPts val="0"/>
                        </a:spcAft>
                        <a:buNone/>
                      </a:pPr>
                      <a:r>
                        <a:rPr lang="en-US">
                          <a:latin typeface="Helvetica Neue"/>
                          <a:ea typeface="Helvetica Neue"/>
                          <a:cs typeface="Helvetica Neue"/>
                          <a:sym typeface="Helvetica Neue"/>
                        </a:rPr>
                        <a:t>Age, race, gender</a:t>
                      </a:r>
                      <a:endParaRPr>
                        <a:latin typeface="Helvetica Neue"/>
                        <a:ea typeface="Helvetica Neue"/>
                        <a:cs typeface="Helvetica Neue"/>
                        <a:sym typeface="Helvetica Neue"/>
                      </a:endParaRPr>
                    </a:p>
                  </a:txBody>
                  <a:tcPr marT="91425" marB="91425" marR="91425" marL="91425" anchor="ctr"/>
                </a:tc>
              </a:tr>
              <a:tr h="609575">
                <a:tc>
                  <a:txBody>
                    <a:bodyPr/>
                    <a:lstStyle/>
                    <a:p>
                      <a:pPr indent="0" lvl="0" marL="0" rtl="0" algn="l">
                        <a:spcBef>
                          <a:spcPts val="0"/>
                        </a:spcBef>
                        <a:spcAft>
                          <a:spcPts val="0"/>
                        </a:spcAft>
                        <a:buNone/>
                      </a:pPr>
                      <a:r>
                        <a:rPr b="1" lang="en-US">
                          <a:latin typeface="Helvetica Neue"/>
                          <a:ea typeface="Helvetica Neue"/>
                          <a:cs typeface="Helvetica Neue"/>
                          <a:sym typeface="Helvetica Neue"/>
                        </a:rPr>
                        <a:t>Admission &amp; Discharge</a:t>
                      </a:r>
                      <a:endParaRPr b="1">
                        <a:latin typeface="Helvetica Neue"/>
                        <a:ea typeface="Helvetica Neue"/>
                        <a:cs typeface="Helvetica Neue"/>
                        <a:sym typeface="Helvetica Neue"/>
                      </a:endParaRPr>
                    </a:p>
                  </a:txBody>
                  <a:tcPr marT="91425" marB="91425" marR="91425" marL="91425" anchor="ctr"/>
                </a:tc>
                <a:tc>
                  <a:txBody>
                    <a:bodyPr/>
                    <a:lstStyle/>
                    <a:p>
                      <a:pPr indent="0" lvl="0" marL="0" rtl="0" algn="l">
                        <a:spcBef>
                          <a:spcPts val="0"/>
                        </a:spcBef>
                        <a:spcAft>
                          <a:spcPts val="0"/>
                        </a:spcAft>
                        <a:buNone/>
                      </a:pPr>
                      <a:r>
                        <a:rPr lang="en-US">
                          <a:latin typeface="Helvetica Neue"/>
                          <a:ea typeface="Helvetica Neue"/>
                          <a:cs typeface="Helvetica Neue"/>
                          <a:sym typeface="Helvetica Neue"/>
                        </a:rPr>
                        <a:t>Type, source, disposition</a:t>
                      </a:r>
                      <a:endParaRPr>
                        <a:latin typeface="Helvetica Neue"/>
                        <a:ea typeface="Helvetica Neue"/>
                        <a:cs typeface="Helvetica Neue"/>
                        <a:sym typeface="Helvetica Neue"/>
                      </a:endParaRPr>
                    </a:p>
                  </a:txBody>
                  <a:tcPr marT="91425" marB="91425" marR="91425" marL="91425" anchor="ctr"/>
                </a:tc>
              </a:tr>
              <a:tr h="609575">
                <a:tc>
                  <a:txBody>
                    <a:bodyPr/>
                    <a:lstStyle/>
                    <a:p>
                      <a:pPr indent="0" lvl="0" marL="0" rtl="0" algn="l">
                        <a:spcBef>
                          <a:spcPts val="0"/>
                        </a:spcBef>
                        <a:spcAft>
                          <a:spcPts val="0"/>
                        </a:spcAft>
                        <a:buNone/>
                      </a:pPr>
                      <a:r>
                        <a:rPr b="1" lang="en-US">
                          <a:latin typeface="Helvetica Neue"/>
                          <a:ea typeface="Helvetica Neue"/>
                          <a:cs typeface="Helvetica Neue"/>
                          <a:sym typeface="Helvetica Neue"/>
                        </a:rPr>
                        <a:t>Medication History</a:t>
                      </a:r>
                      <a:endParaRPr b="1">
                        <a:latin typeface="Helvetica Neue"/>
                        <a:ea typeface="Helvetica Neue"/>
                        <a:cs typeface="Helvetica Neue"/>
                        <a:sym typeface="Helvetica Neue"/>
                      </a:endParaRPr>
                    </a:p>
                  </a:txBody>
                  <a:tcPr marT="91425" marB="91425" marR="91425" marL="91425" anchor="ctr"/>
                </a:tc>
                <a:tc>
                  <a:txBody>
                    <a:bodyPr/>
                    <a:lstStyle/>
                    <a:p>
                      <a:pPr indent="0" lvl="0" marL="0" rtl="0" algn="l">
                        <a:spcBef>
                          <a:spcPts val="0"/>
                        </a:spcBef>
                        <a:spcAft>
                          <a:spcPts val="0"/>
                        </a:spcAft>
                        <a:buNone/>
                      </a:pPr>
                      <a:r>
                        <a:rPr lang="en-US">
                          <a:latin typeface="Helvetica Neue"/>
                          <a:ea typeface="Helvetica Neue"/>
                          <a:cs typeface="Helvetica Neue"/>
                          <a:sym typeface="Helvetica Neue"/>
                        </a:rPr>
                        <a:t>Insulin, metformin, other diabetes drugs</a:t>
                      </a:r>
                      <a:endParaRPr>
                        <a:latin typeface="Helvetica Neue"/>
                        <a:ea typeface="Helvetica Neue"/>
                        <a:cs typeface="Helvetica Neue"/>
                        <a:sym typeface="Helvetica Neue"/>
                      </a:endParaRPr>
                    </a:p>
                  </a:txBody>
                  <a:tcPr marT="91425" marB="91425" marR="91425" marL="91425" anchor="ctr"/>
                </a:tc>
              </a:tr>
              <a:tr h="609575">
                <a:tc>
                  <a:txBody>
                    <a:bodyPr/>
                    <a:lstStyle/>
                    <a:p>
                      <a:pPr indent="0" lvl="0" marL="0" rtl="0" algn="l">
                        <a:spcBef>
                          <a:spcPts val="0"/>
                        </a:spcBef>
                        <a:spcAft>
                          <a:spcPts val="0"/>
                        </a:spcAft>
                        <a:buNone/>
                      </a:pPr>
                      <a:r>
                        <a:rPr b="1" lang="en-US">
                          <a:solidFill>
                            <a:srgbClr val="38761D"/>
                          </a:solidFill>
                          <a:latin typeface="Helvetica Neue"/>
                          <a:ea typeface="Helvetica Neue"/>
                          <a:cs typeface="Helvetica Neue"/>
                          <a:sym typeface="Helvetica Neue"/>
                        </a:rPr>
                        <a:t>Target Variable</a:t>
                      </a:r>
                      <a:endParaRPr b="1">
                        <a:solidFill>
                          <a:srgbClr val="38761D"/>
                        </a:solidFill>
                        <a:latin typeface="Helvetica Neue"/>
                        <a:ea typeface="Helvetica Neue"/>
                        <a:cs typeface="Helvetica Neue"/>
                        <a:sym typeface="Helvetica Neue"/>
                      </a:endParaRPr>
                    </a:p>
                  </a:txBody>
                  <a:tcPr marT="91425" marB="91425" marR="91425" marL="91425" anchor="ctr"/>
                </a:tc>
                <a:tc>
                  <a:txBody>
                    <a:bodyPr/>
                    <a:lstStyle/>
                    <a:p>
                      <a:pPr indent="0" lvl="0" marL="0" rtl="0" algn="l">
                        <a:spcBef>
                          <a:spcPts val="0"/>
                        </a:spcBef>
                        <a:spcAft>
                          <a:spcPts val="0"/>
                        </a:spcAft>
                        <a:buNone/>
                      </a:pPr>
                      <a:r>
                        <a:rPr b="1" lang="en-US">
                          <a:solidFill>
                            <a:srgbClr val="38761D"/>
                          </a:solidFill>
                          <a:latin typeface="Helvetica Neue"/>
                          <a:ea typeface="Helvetica Neue"/>
                          <a:cs typeface="Helvetica Neue"/>
                          <a:sym typeface="Helvetica Neue"/>
                        </a:rPr>
                        <a:t>Readmission (&lt;30 days)</a:t>
                      </a:r>
                      <a:endParaRPr b="1">
                        <a:latin typeface="Helvetica Neue"/>
                        <a:ea typeface="Helvetica Neue"/>
                        <a:cs typeface="Helvetica Neue"/>
                        <a:sym typeface="Helvetica Neue"/>
                      </a:endParaRPr>
                    </a:p>
                  </a:txBody>
                  <a:tcPr marT="91425" marB="91425" marR="91425" marL="91425" anchor="ctr"/>
                </a:tc>
              </a:tr>
            </a:tbl>
          </a:graphicData>
        </a:graphic>
      </p:graphicFrame>
      <p:sp>
        <p:nvSpPr>
          <p:cNvPr id="237" name="Google Shape;237;g3354f5809e4_0_10"/>
          <p:cNvSpPr/>
          <p:nvPr/>
        </p:nvSpPr>
        <p:spPr>
          <a:xfrm>
            <a:off x="6337425" y="2144250"/>
            <a:ext cx="5016300" cy="453900"/>
          </a:xfrm>
          <a:prstGeom prst="rect">
            <a:avLst/>
          </a:prstGeom>
          <a:solidFill>
            <a:srgbClr val="F3F3F3"/>
          </a:solid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2400"/>
              <a:buFont typeface="Arial"/>
              <a:buNone/>
            </a:pPr>
            <a:r>
              <a:rPr b="1" lang="en-US" sz="1600">
                <a:solidFill>
                  <a:srgbClr val="980000"/>
                </a:solidFill>
                <a:latin typeface="Helvetica Neue"/>
                <a:ea typeface="Helvetica Neue"/>
                <a:cs typeface="Helvetica Neue"/>
                <a:sym typeface="Helvetica Neue"/>
              </a:rPr>
              <a:t>General Observations</a:t>
            </a:r>
            <a:endParaRPr b="1">
              <a:solidFill>
                <a:srgbClr val="980000"/>
              </a:solidFill>
              <a:latin typeface="Helvetica Neue"/>
              <a:ea typeface="Helvetica Neue"/>
              <a:cs typeface="Helvetica Neue"/>
              <a:sym typeface="Helvetica Neue"/>
            </a:endParaRPr>
          </a:p>
        </p:txBody>
      </p:sp>
      <p:sp>
        <p:nvSpPr>
          <p:cNvPr id="238" name="Google Shape;238;g3354f5809e4_0_10"/>
          <p:cNvSpPr/>
          <p:nvPr/>
        </p:nvSpPr>
        <p:spPr>
          <a:xfrm flipH="1">
            <a:off x="6049950" y="2598150"/>
            <a:ext cx="92100" cy="3048000"/>
          </a:xfrm>
          <a:prstGeom prst="leftBrace">
            <a:avLst>
              <a:gd fmla="val 50000" name="adj1"/>
              <a:gd fmla="val 50216" name="adj2"/>
            </a:avLst>
          </a:prstGeom>
          <a:noFill/>
          <a:ln cap="flat" cmpd="sng" w="19050">
            <a:solidFill>
              <a:srgbClr val="8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pic>
        <p:nvPicPr>
          <p:cNvPr id="239" name="Google Shape;239;g3354f5809e4_0_10"/>
          <p:cNvPicPr preferRelativeResize="0"/>
          <p:nvPr/>
        </p:nvPicPr>
        <p:blipFill>
          <a:blip r:embed="rId3">
            <a:alphaModFix/>
          </a:blip>
          <a:stretch>
            <a:fillRect/>
          </a:stretch>
        </p:blipFill>
        <p:spPr>
          <a:xfrm>
            <a:off x="6298125" y="2728200"/>
            <a:ext cx="693075" cy="693069"/>
          </a:xfrm>
          <a:prstGeom prst="rect">
            <a:avLst/>
          </a:prstGeom>
          <a:noFill/>
          <a:ln>
            <a:noFill/>
          </a:ln>
        </p:spPr>
      </p:pic>
      <p:pic>
        <p:nvPicPr>
          <p:cNvPr id="240" name="Google Shape;240;g3354f5809e4_0_10"/>
          <p:cNvPicPr preferRelativeResize="0"/>
          <p:nvPr/>
        </p:nvPicPr>
        <p:blipFill>
          <a:blip r:embed="rId4">
            <a:alphaModFix/>
          </a:blip>
          <a:stretch>
            <a:fillRect/>
          </a:stretch>
        </p:blipFill>
        <p:spPr>
          <a:xfrm>
            <a:off x="6328275" y="3551332"/>
            <a:ext cx="632775" cy="632769"/>
          </a:xfrm>
          <a:prstGeom prst="rect">
            <a:avLst/>
          </a:prstGeom>
          <a:noFill/>
          <a:ln>
            <a:noFill/>
          </a:ln>
        </p:spPr>
      </p:pic>
      <p:pic>
        <p:nvPicPr>
          <p:cNvPr id="241" name="Google Shape;241;g3354f5809e4_0_10"/>
          <p:cNvPicPr preferRelativeResize="0"/>
          <p:nvPr/>
        </p:nvPicPr>
        <p:blipFill>
          <a:blip r:embed="rId5">
            <a:alphaModFix/>
          </a:blip>
          <a:stretch>
            <a:fillRect/>
          </a:stretch>
        </p:blipFill>
        <p:spPr>
          <a:xfrm>
            <a:off x="6358470" y="4286416"/>
            <a:ext cx="572385" cy="572379"/>
          </a:xfrm>
          <a:prstGeom prst="rect">
            <a:avLst/>
          </a:prstGeom>
          <a:noFill/>
          <a:ln>
            <a:noFill/>
          </a:ln>
        </p:spPr>
      </p:pic>
      <p:pic>
        <p:nvPicPr>
          <p:cNvPr id="242" name="Google Shape;242;g3354f5809e4_0_10"/>
          <p:cNvPicPr preferRelativeResize="0"/>
          <p:nvPr/>
        </p:nvPicPr>
        <p:blipFill>
          <a:blip r:embed="rId6">
            <a:alphaModFix/>
          </a:blip>
          <a:stretch>
            <a:fillRect/>
          </a:stretch>
        </p:blipFill>
        <p:spPr>
          <a:xfrm>
            <a:off x="6328275" y="4980285"/>
            <a:ext cx="632775" cy="632790"/>
          </a:xfrm>
          <a:prstGeom prst="rect">
            <a:avLst/>
          </a:prstGeom>
          <a:noFill/>
          <a:ln>
            <a:noFill/>
          </a:ln>
        </p:spPr>
      </p:pic>
      <p:sp>
        <p:nvSpPr>
          <p:cNvPr id="243" name="Google Shape;243;g3354f5809e4_0_10"/>
          <p:cNvSpPr/>
          <p:nvPr/>
        </p:nvSpPr>
        <p:spPr>
          <a:xfrm>
            <a:off x="7075825" y="2809500"/>
            <a:ext cx="4310100" cy="500700"/>
          </a:xfrm>
          <a:prstGeom prst="rect">
            <a:avLst/>
          </a:prstGeom>
          <a:solidFill>
            <a:srgbClr val="F3F3F3"/>
          </a:solid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2400"/>
              <a:buFont typeface="Arial"/>
              <a:buNone/>
            </a:pPr>
            <a:r>
              <a:rPr b="1" lang="en-US">
                <a:solidFill>
                  <a:schemeClr val="dk1"/>
                </a:solidFill>
                <a:latin typeface="Helvetica Neue"/>
                <a:ea typeface="Helvetica Neue"/>
                <a:cs typeface="Helvetica Neue"/>
                <a:sym typeface="Helvetica Neue"/>
              </a:rPr>
              <a:t>Data Quality: </a:t>
            </a:r>
            <a:r>
              <a:rPr lang="en-US">
                <a:solidFill>
                  <a:schemeClr val="dk1"/>
                </a:solidFill>
                <a:latin typeface="Helvetica Neue"/>
                <a:ea typeface="Helvetica Neue"/>
                <a:cs typeface="Helvetica Neue"/>
                <a:sym typeface="Helvetica Neue"/>
              </a:rPr>
              <a:t>Missing values, high dimensionality</a:t>
            </a:r>
            <a:endParaRPr b="1">
              <a:solidFill>
                <a:schemeClr val="dk1"/>
              </a:solidFill>
              <a:latin typeface="Helvetica Neue"/>
              <a:ea typeface="Helvetica Neue"/>
              <a:cs typeface="Helvetica Neue"/>
              <a:sym typeface="Helvetica Neue"/>
            </a:endParaRPr>
          </a:p>
        </p:txBody>
      </p:sp>
      <p:sp>
        <p:nvSpPr>
          <p:cNvPr id="244" name="Google Shape;244;g3354f5809e4_0_10"/>
          <p:cNvSpPr/>
          <p:nvPr/>
        </p:nvSpPr>
        <p:spPr>
          <a:xfrm>
            <a:off x="7075825" y="3598184"/>
            <a:ext cx="4310100" cy="500700"/>
          </a:xfrm>
          <a:prstGeom prst="rect">
            <a:avLst/>
          </a:prstGeom>
          <a:solidFill>
            <a:srgbClr val="F3F3F3"/>
          </a:solid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2400"/>
              <a:buFont typeface="Arial"/>
              <a:buNone/>
            </a:pPr>
            <a:r>
              <a:rPr b="1" lang="en-US">
                <a:solidFill>
                  <a:schemeClr val="dk1"/>
                </a:solidFill>
                <a:latin typeface="Helvetica Neue"/>
                <a:ea typeface="Helvetica Neue"/>
                <a:cs typeface="Helvetica Neue"/>
                <a:sym typeface="Helvetica Neue"/>
              </a:rPr>
              <a:t>Complexity: </a:t>
            </a:r>
            <a:r>
              <a:rPr lang="en-US">
                <a:solidFill>
                  <a:schemeClr val="dk1"/>
                </a:solidFill>
                <a:latin typeface="Helvetica Neue"/>
                <a:ea typeface="Helvetica Neue"/>
                <a:cs typeface="Helvetica Neue"/>
                <a:sym typeface="Helvetica Neue"/>
              </a:rPr>
              <a:t>Multiple comorbidities &amp; external factors influencing readmission</a:t>
            </a:r>
            <a:endParaRPr b="1">
              <a:solidFill>
                <a:schemeClr val="dk1"/>
              </a:solidFill>
              <a:latin typeface="Helvetica Neue"/>
              <a:ea typeface="Helvetica Neue"/>
              <a:cs typeface="Helvetica Neue"/>
              <a:sym typeface="Helvetica Neue"/>
            </a:endParaRPr>
          </a:p>
        </p:txBody>
      </p:sp>
      <p:sp>
        <p:nvSpPr>
          <p:cNvPr id="245" name="Google Shape;245;g3354f5809e4_0_10"/>
          <p:cNvSpPr/>
          <p:nvPr/>
        </p:nvSpPr>
        <p:spPr>
          <a:xfrm>
            <a:off x="7075825" y="4322244"/>
            <a:ext cx="4310100" cy="500700"/>
          </a:xfrm>
          <a:prstGeom prst="rect">
            <a:avLst/>
          </a:prstGeom>
          <a:solidFill>
            <a:srgbClr val="F3F3F3"/>
          </a:solid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2400"/>
              <a:buFont typeface="Arial"/>
              <a:buNone/>
            </a:pPr>
            <a:r>
              <a:rPr b="1" lang="en-US">
                <a:solidFill>
                  <a:schemeClr val="dk1"/>
                </a:solidFill>
                <a:latin typeface="Helvetica Neue"/>
                <a:ea typeface="Helvetica Neue"/>
                <a:cs typeface="Helvetica Neue"/>
                <a:sym typeface="Helvetica Neue"/>
              </a:rPr>
              <a:t>Class Imbalance: </a:t>
            </a:r>
            <a:r>
              <a:rPr lang="en-US">
                <a:solidFill>
                  <a:schemeClr val="dk1"/>
                </a:solidFill>
                <a:latin typeface="Helvetica Neue"/>
                <a:ea typeface="Helvetica Neue"/>
                <a:cs typeface="Helvetica Neue"/>
                <a:sym typeface="Helvetica Neue"/>
              </a:rPr>
              <a:t>Roughly 11% membership for minority class</a:t>
            </a:r>
            <a:endParaRPr>
              <a:solidFill>
                <a:schemeClr val="dk1"/>
              </a:solidFill>
              <a:latin typeface="Helvetica Neue"/>
              <a:ea typeface="Helvetica Neue"/>
              <a:cs typeface="Helvetica Neue"/>
              <a:sym typeface="Helvetica Neue"/>
            </a:endParaRPr>
          </a:p>
        </p:txBody>
      </p:sp>
      <p:sp>
        <p:nvSpPr>
          <p:cNvPr id="246" name="Google Shape;246;g3354f5809e4_0_10"/>
          <p:cNvSpPr/>
          <p:nvPr/>
        </p:nvSpPr>
        <p:spPr>
          <a:xfrm>
            <a:off x="7075825" y="5046328"/>
            <a:ext cx="4310100" cy="500700"/>
          </a:xfrm>
          <a:prstGeom prst="rect">
            <a:avLst/>
          </a:prstGeom>
          <a:solidFill>
            <a:srgbClr val="F3F3F3"/>
          </a:solid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2400"/>
              <a:buFont typeface="Arial"/>
              <a:buNone/>
            </a:pPr>
            <a:r>
              <a:rPr b="1" lang="en-US">
                <a:solidFill>
                  <a:schemeClr val="dk1"/>
                </a:solidFill>
                <a:latin typeface="Helvetica Neue"/>
                <a:ea typeface="Helvetica Neue"/>
                <a:cs typeface="Helvetica Neue"/>
                <a:sym typeface="Helvetica Neue"/>
              </a:rPr>
              <a:t>Modeling Considerations: </a:t>
            </a:r>
            <a:r>
              <a:rPr lang="en-US">
                <a:solidFill>
                  <a:schemeClr val="dk1"/>
                </a:solidFill>
                <a:latin typeface="Helvetica Neue"/>
                <a:ea typeface="Helvetica Neue"/>
                <a:cs typeface="Helvetica Neue"/>
                <a:sym typeface="Helvetica Neue"/>
              </a:rPr>
              <a:t>Balancing model accuracy and interpretability for clinical setting </a:t>
            </a:r>
            <a:endParaRPr b="1">
              <a:solidFill>
                <a:schemeClr val="dk1"/>
              </a:solidFill>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grpSp>
        <p:nvGrpSpPr>
          <p:cNvPr id="251" name="Google Shape;251;g33128a1e39f_2_10"/>
          <p:cNvGrpSpPr/>
          <p:nvPr/>
        </p:nvGrpSpPr>
        <p:grpSpPr>
          <a:xfrm>
            <a:off x="6528850" y="2090139"/>
            <a:ext cx="5397650" cy="4048237"/>
            <a:chOff x="364075" y="2031163"/>
            <a:chExt cx="5397650" cy="4048237"/>
          </a:xfrm>
        </p:grpSpPr>
        <p:pic>
          <p:nvPicPr>
            <p:cNvPr id="252" name="Google Shape;252;g33128a1e39f_2_10"/>
            <p:cNvPicPr preferRelativeResize="0"/>
            <p:nvPr/>
          </p:nvPicPr>
          <p:blipFill rotWithShape="1">
            <a:blip r:embed="rId3">
              <a:alphaModFix/>
            </a:blip>
            <a:srcRect b="5357" l="0" r="0" t="5357"/>
            <a:stretch/>
          </p:blipFill>
          <p:spPr>
            <a:xfrm>
              <a:off x="364075" y="2031163"/>
              <a:ext cx="5397650" cy="4048237"/>
            </a:xfrm>
            <a:prstGeom prst="rect">
              <a:avLst/>
            </a:prstGeom>
            <a:noFill/>
            <a:ln>
              <a:noFill/>
            </a:ln>
          </p:spPr>
        </p:pic>
        <p:sp>
          <p:nvSpPr>
            <p:cNvPr id="253" name="Google Shape;253;g33128a1e39f_2_10"/>
            <p:cNvSpPr txBox="1"/>
            <p:nvPr/>
          </p:nvSpPr>
          <p:spPr>
            <a:xfrm>
              <a:off x="1581850" y="2575300"/>
              <a:ext cx="92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B5394"/>
                  </a:solidFill>
                  <a:latin typeface="Helvetica Neue"/>
                  <a:ea typeface="Helvetica Neue"/>
                  <a:cs typeface="Helvetica Neue"/>
                  <a:sym typeface="Helvetica Neue"/>
                </a:rPr>
                <a:t>Urgent</a:t>
              </a:r>
              <a:endParaRPr>
                <a:solidFill>
                  <a:srgbClr val="0B5394"/>
                </a:solidFill>
                <a:latin typeface="Helvetica Neue"/>
                <a:ea typeface="Helvetica Neue"/>
                <a:cs typeface="Helvetica Neue"/>
                <a:sym typeface="Helvetica Neue"/>
              </a:endParaRPr>
            </a:p>
          </p:txBody>
        </p:sp>
        <p:sp>
          <p:nvSpPr>
            <p:cNvPr id="254" name="Google Shape;254;g33128a1e39f_2_10"/>
            <p:cNvSpPr txBox="1"/>
            <p:nvPr/>
          </p:nvSpPr>
          <p:spPr>
            <a:xfrm>
              <a:off x="1581850" y="2975500"/>
              <a:ext cx="108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B5394"/>
                  </a:solidFill>
                  <a:latin typeface="Helvetica Neue"/>
                  <a:ea typeface="Helvetica Neue"/>
                  <a:cs typeface="Helvetica Neue"/>
                  <a:sym typeface="Helvetica Neue"/>
                </a:rPr>
                <a:t>Emergency</a:t>
              </a:r>
              <a:endParaRPr>
                <a:solidFill>
                  <a:srgbClr val="0B5394"/>
                </a:solidFill>
                <a:latin typeface="Helvetica Neue"/>
                <a:ea typeface="Helvetica Neue"/>
                <a:cs typeface="Helvetica Neue"/>
                <a:sym typeface="Helvetica Neue"/>
              </a:endParaRPr>
            </a:p>
          </p:txBody>
        </p:sp>
        <p:sp>
          <p:nvSpPr>
            <p:cNvPr id="255" name="Google Shape;255;g33128a1e39f_2_10"/>
            <p:cNvSpPr txBox="1"/>
            <p:nvPr/>
          </p:nvSpPr>
          <p:spPr>
            <a:xfrm>
              <a:off x="1581850" y="3375700"/>
              <a:ext cx="14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B5394"/>
                  </a:solidFill>
                  <a:latin typeface="Helvetica Neue"/>
                  <a:ea typeface="Helvetica Neue"/>
                  <a:cs typeface="Helvetica Neue"/>
                  <a:sym typeface="Helvetica Neue"/>
                </a:rPr>
                <a:t>Trauma Center</a:t>
              </a:r>
              <a:endParaRPr>
                <a:solidFill>
                  <a:srgbClr val="0B5394"/>
                </a:solidFill>
                <a:latin typeface="Helvetica Neue"/>
                <a:ea typeface="Helvetica Neue"/>
                <a:cs typeface="Helvetica Neue"/>
                <a:sym typeface="Helvetica Neue"/>
              </a:endParaRPr>
            </a:p>
          </p:txBody>
        </p:sp>
        <p:sp>
          <p:nvSpPr>
            <p:cNvPr id="256" name="Google Shape;256;g33128a1e39f_2_10"/>
            <p:cNvSpPr txBox="1"/>
            <p:nvPr/>
          </p:nvSpPr>
          <p:spPr>
            <a:xfrm>
              <a:off x="1581850" y="3749442"/>
              <a:ext cx="14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B5394"/>
                  </a:solidFill>
                  <a:latin typeface="Helvetica Neue"/>
                  <a:ea typeface="Helvetica Neue"/>
                  <a:cs typeface="Helvetica Neue"/>
                  <a:sym typeface="Helvetica Neue"/>
                </a:rPr>
                <a:t>Not Mapped</a:t>
              </a:r>
              <a:endParaRPr>
                <a:solidFill>
                  <a:srgbClr val="0B5394"/>
                </a:solidFill>
                <a:latin typeface="Helvetica Neue"/>
                <a:ea typeface="Helvetica Neue"/>
                <a:cs typeface="Helvetica Neue"/>
                <a:sym typeface="Helvetica Neue"/>
              </a:endParaRPr>
            </a:p>
          </p:txBody>
        </p:sp>
        <p:sp>
          <p:nvSpPr>
            <p:cNvPr id="257" name="Google Shape;257;g33128a1e39f_2_10"/>
            <p:cNvSpPr txBox="1"/>
            <p:nvPr/>
          </p:nvSpPr>
          <p:spPr>
            <a:xfrm>
              <a:off x="1581850" y="4149642"/>
              <a:ext cx="14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B5394"/>
                  </a:solidFill>
                  <a:latin typeface="Helvetica Neue"/>
                  <a:ea typeface="Helvetica Neue"/>
                  <a:cs typeface="Helvetica Neue"/>
                  <a:sym typeface="Helvetica Neue"/>
                </a:rPr>
                <a:t>NaN</a:t>
              </a:r>
              <a:endParaRPr>
                <a:solidFill>
                  <a:srgbClr val="0B5394"/>
                </a:solidFill>
                <a:latin typeface="Helvetica Neue"/>
                <a:ea typeface="Helvetica Neue"/>
                <a:cs typeface="Helvetica Neue"/>
                <a:sym typeface="Helvetica Neue"/>
              </a:endParaRPr>
            </a:p>
          </p:txBody>
        </p:sp>
        <p:sp>
          <p:nvSpPr>
            <p:cNvPr id="258" name="Google Shape;258;g33128a1e39f_2_10"/>
            <p:cNvSpPr txBox="1"/>
            <p:nvPr/>
          </p:nvSpPr>
          <p:spPr>
            <a:xfrm>
              <a:off x="1581850" y="4522531"/>
              <a:ext cx="14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B5394"/>
                  </a:solidFill>
                  <a:latin typeface="Helvetica Neue"/>
                  <a:ea typeface="Helvetica Neue"/>
                  <a:cs typeface="Helvetica Neue"/>
                  <a:sym typeface="Helvetica Neue"/>
                </a:rPr>
                <a:t>Not Available</a:t>
              </a:r>
              <a:endParaRPr>
                <a:solidFill>
                  <a:srgbClr val="0B5394"/>
                </a:solidFill>
                <a:latin typeface="Helvetica Neue"/>
                <a:ea typeface="Helvetica Neue"/>
                <a:cs typeface="Helvetica Neue"/>
                <a:sym typeface="Helvetica Neue"/>
              </a:endParaRPr>
            </a:p>
          </p:txBody>
        </p:sp>
        <p:sp>
          <p:nvSpPr>
            <p:cNvPr id="259" name="Google Shape;259;g33128a1e39f_2_10"/>
            <p:cNvSpPr txBox="1"/>
            <p:nvPr/>
          </p:nvSpPr>
          <p:spPr>
            <a:xfrm>
              <a:off x="1581850" y="4931550"/>
              <a:ext cx="14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B5394"/>
                  </a:solidFill>
                  <a:latin typeface="Helvetica Neue"/>
                  <a:ea typeface="Helvetica Neue"/>
                  <a:cs typeface="Helvetica Neue"/>
                  <a:sym typeface="Helvetica Neue"/>
                </a:rPr>
                <a:t>Elective</a:t>
              </a:r>
              <a:endParaRPr>
                <a:solidFill>
                  <a:srgbClr val="0B5394"/>
                </a:solidFill>
                <a:latin typeface="Helvetica Neue"/>
                <a:ea typeface="Helvetica Neue"/>
                <a:cs typeface="Helvetica Neue"/>
                <a:sym typeface="Helvetica Neue"/>
              </a:endParaRPr>
            </a:p>
          </p:txBody>
        </p:sp>
        <p:sp>
          <p:nvSpPr>
            <p:cNvPr id="260" name="Google Shape;260;g33128a1e39f_2_10"/>
            <p:cNvSpPr txBox="1"/>
            <p:nvPr/>
          </p:nvSpPr>
          <p:spPr>
            <a:xfrm>
              <a:off x="1581850" y="5304439"/>
              <a:ext cx="14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B5394"/>
                  </a:solidFill>
                  <a:latin typeface="Helvetica Neue"/>
                  <a:ea typeface="Helvetica Neue"/>
                  <a:cs typeface="Helvetica Neue"/>
                  <a:sym typeface="Helvetica Neue"/>
                </a:rPr>
                <a:t>Newborn</a:t>
              </a:r>
              <a:endParaRPr>
                <a:solidFill>
                  <a:srgbClr val="0B5394"/>
                </a:solidFill>
                <a:latin typeface="Helvetica Neue"/>
                <a:ea typeface="Helvetica Neue"/>
                <a:cs typeface="Helvetica Neue"/>
                <a:sym typeface="Helvetica Neue"/>
              </a:endParaRPr>
            </a:p>
          </p:txBody>
        </p:sp>
      </p:grpSp>
      <p:sp>
        <p:nvSpPr>
          <p:cNvPr id="261" name="Google Shape;261;g33128a1e39f_2_10"/>
          <p:cNvSpPr txBox="1"/>
          <p:nvPr>
            <p:ph type="title"/>
          </p:nvPr>
        </p:nvSpPr>
        <p:spPr>
          <a:xfrm>
            <a:off x="839788" y="3"/>
            <a:ext cx="10515600" cy="13257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SzPts val="3600"/>
              <a:buNone/>
            </a:pPr>
            <a:r>
              <a:rPr lang="en-US">
                <a:solidFill>
                  <a:schemeClr val="accent1"/>
                </a:solidFill>
              </a:rPr>
              <a:t>Reducing Categorical Features’ Dimensionality</a:t>
            </a:r>
            <a:endParaRPr/>
          </a:p>
        </p:txBody>
      </p:sp>
      <p:sp>
        <p:nvSpPr>
          <p:cNvPr id="262" name="Google Shape;262;g33128a1e39f_2_10"/>
          <p:cNvSpPr txBox="1"/>
          <p:nvPr>
            <p:ph idx="12" type="sldNum"/>
          </p:nvPr>
        </p:nvSpPr>
        <p:spPr>
          <a:xfrm>
            <a:off x="8610601" y="6459132"/>
            <a:ext cx="34323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US"/>
              <a:t>‹#›</a:t>
            </a:fld>
            <a:endParaRPr/>
          </a:p>
        </p:txBody>
      </p:sp>
      <p:sp>
        <p:nvSpPr>
          <p:cNvPr id="263" name="Google Shape;263;g33128a1e39f_2_10"/>
          <p:cNvSpPr/>
          <p:nvPr/>
        </p:nvSpPr>
        <p:spPr>
          <a:xfrm>
            <a:off x="6528850" y="1997351"/>
            <a:ext cx="5016300" cy="3930000"/>
          </a:xfrm>
          <a:prstGeom prst="rect">
            <a:avLst/>
          </a:prstGeom>
          <a:noFill/>
          <a:ln cap="flat" cmpd="sng" w="19050">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b="1">
              <a:solidFill>
                <a:schemeClr val="dk1"/>
              </a:solidFill>
              <a:latin typeface="Helvetica Neue"/>
              <a:ea typeface="Helvetica Neue"/>
              <a:cs typeface="Helvetica Neue"/>
              <a:sym typeface="Helvetica Neue"/>
            </a:endParaRPr>
          </a:p>
        </p:txBody>
      </p:sp>
      <p:sp>
        <p:nvSpPr>
          <p:cNvPr id="264" name="Google Shape;264;g33128a1e39f_2_10"/>
          <p:cNvSpPr/>
          <p:nvPr/>
        </p:nvSpPr>
        <p:spPr>
          <a:xfrm>
            <a:off x="6528850" y="1543451"/>
            <a:ext cx="5016300" cy="453900"/>
          </a:xfrm>
          <a:prstGeom prst="rect">
            <a:avLst/>
          </a:prstGeom>
          <a:solidFill>
            <a:srgbClr val="F3F3F3"/>
          </a:solid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1000"/>
              </a:spcBef>
              <a:spcAft>
                <a:spcPts val="0"/>
              </a:spcAft>
              <a:buClr>
                <a:schemeClr val="dk1"/>
              </a:buClr>
              <a:buSzPts val="2400"/>
              <a:buFont typeface="Arial"/>
              <a:buNone/>
            </a:pPr>
            <a:r>
              <a:rPr b="1" lang="en-US" sz="1800">
                <a:solidFill>
                  <a:srgbClr val="980000"/>
                </a:solidFill>
                <a:latin typeface="Helvetica Neue"/>
                <a:ea typeface="Helvetica Neue"/>
                <a:cs typeface="Helvetica Neue"/>
                <a:sym typeface="Helvetica Neue"/>
              </a:rPr>
              <a:t>Example Grouping: </a:t>
            </a:r>
            <a:r>
              <a:rPr lang="en-US" sz="1800">
                <a:solidFill>
                  <a:srgbClr val="980000"/>
                </a:solidFill>
                <a:latin typeface="Helvetica Neue"/>
                <a:ea typeface="Helvetica Neue"/>
                <a:cs typeface="Helvetica Neue"/>
                <a:sym typeface="Helvetica Neue"/>
              </a:rPr>
              <a:t>admission_type_id</a:t>
            </a:r>
            <a:endParaRPr sz="1600">
              <a:solidFill>
                <a:srgbClr val="980000"/>
              </a:solidFill>
              <a:latin typeface="Helvetica Neue"/>
              <a:ea typeface="Helvetica Neue"/>
              <a:cs typeface="Helvetica Neue"/>
              <a:sym typeface="Helvetica Neue"/>
            </a:endParaRPr>
          </a:p>
        </p:txBody>
      </p:sp>
      <p:sp>
        <p:nvSpPr>
          <p:cNvPr id="265" name="Google Shape;265;g33128a1e39f_2_10"/>
          <p:cNvSpPr txBox="1"/>
          <p:nvPr/>
        </p:nvSpPr>
        <p:spPr>
          <a:xfrm>
            <a:off x="661450" y="1362888"/>
            <a:ext cx="5547600" cy="615600"/>
          </a:xfrm>
          <a:prstGeom prst="rect">
            <a:avLst/>
          </a:prstGeom>
          <a:solidFill>
            <a:srgbClr val="F4CC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lang="en-US">
                <a:solidFill>
                  <a:schemeClr val="dk1"/>
                </a:solidFill>
                <a:latin typeface="Helvetica Neue"/>
                <a:ea typeface="Helvetica Neue"/>
                <a:cs typeface="Helvetica Neue"/>
                <a:sym typeface="Helvetica Neue"/>
              </a:rPr>
              <a:t>Many categorical features had </a:t>
            </a:r>
            <a:r>
              <a:rPr b="1" lang="en-US">
                <a:solidFill>
                  <a:schemeClr val="dk1"/>
                </a:solidFill>
                <a:latin typeface="Helvetica Neue"/>
                <a:ea typeface="Helvetica Neue"/>
                <a:cs typeface="Helvetica Neue"/>
                <a:sym typeface="Helvetica Neue"/>
              </a:rPr>
              <a:t>high cardinality</a:t>
            </a:r>
            <a:r>
              <a:rPr lang="en-US">
                <a:solidFill>
                  <a:schemeClr val="dk1"/>
                </a:solidFill>
                <a:latin typeface="Helvetica Neue"/>
                <a:ea typeface="Helvetica Neue"/>
                <a:cs typeface="Helvetica Neue"/>
                <a:sym typeface="Helvetica Neue"/>
              </a:rPr>
              <a:t>, leading to increased complexity and potential overfitting.</a:t>
            </a:r>
            <a:endParaRPr>
              <a:solidFill>
                <a:schemeClr val="dk1"/>
              </a:solidFill>
              <a:latin typeface="Helvetica Neue"/>
              <a:ea typeface="Helvetica Neue"/>
              <a:cs typeface="Helvetica Neue"/>
              <a:sym typeface="Helvetica Neue"/>
            </a:endParaRPr>
          </a:p>
        </p:txBody>
      </p:sp>
      <p:sp>
        <p:nvSpPr>
          <p:cNvPr id="266" name="Google Shape;266;g33128a1e39f_2_10"/>
          <p:cNvSpPr/>
          <p:nvPr/>
        </p:nvSpPr>
        <p:spPr>
          <a:xfrm>
            <a:off x="3962150" y="2234048"/>
            <a:ext cx="2247000" cy="1124400"/>
          </a:xfrm>
          <a:prstGeom prst="rect">
            <a:avLst/>
          </a:prstGeom>
          <a:solidFill>
            <a:srgbClr val="F3F3F3"/>
          </a:solid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57150" rtl="0" algn="l">
              <a:lnSpc>
                <a:spcPct val="115000"/>
              </a:lnSpc>
              <a:spcBef>
                <a:spcPts val="1000"/>
              </a:spcBef>
              <a:spcAft>
                <a:spcPts val="0"/>
              </a:spcAft>
              <a:buClr>
                <a:schemeClr val="dk1"/>
              </a:buClr>
              <a:buSzPts val="2400"/>
              <a:buFont typeface="Arial"/>
              <a:buNone/>
            </a:pPr>
            <a:r>
              <a:rPr lang="en-US" sz="1300">
                <a:solidFill>
                  <a:schemeClr val="dk1"/>
                </a:solidFill>
                <a:latin typeface="Helvetica Neue"/>
                <a:ea typeface="Helvetica Neue"/>
                <a:cs typeface="Helvetica Neue"/>
                <a:sym typeface="Helvetica Neue"/>
              </a:rPr>
              <a:t>Contained </a:t>
            </a:r>
            <a:r>
              <a:rPr b="1" lang="en-US" sz="1300">
                <a:solidFill>
                  <a:schemeClr val="dk1"/>
                </a:solidFill>
                <a:latin typeface="Helvetica Neue"/>
                <a:ea typeface="Helvetica Neue"/>
                <a:cs typeface="Helvetica Neue"/>
                <a:sym typeface="Helvetica Neue"/>
              </a:rPr>
              <a:t>numerous</a:t>
            </a:r>
            <a:r>
              <a:rPr lang="en-US" sz="1300">
                <a:solidFill>
                  <a:schemeClr val="dk1"/>
                </a:solidFill>
                <a:latin typeface="Helvetica Neue"/>
                <a:ea typeface="Helvetica Neue"/>
                <a:cs typeface="Helvetica Neue"/>
                <a:sym typeface="Helvetica Neue"/>
              </a:rPr>
              <a:t> </a:t>
            </a:r>
            <a:r>
              <a:rPr b="1" lang="en-US" sz="1300">
                <a:solidFill>
                  <a:schemeClr val="dk1"/>
                </a:solidFill>
                <a:latin typeface="Helvetica Neue"/>
                <a:ea typeface="Helvetica Neue"/>
                <a:cs typeface="Helvetica Neue"/>
                <a:sym typeface="Helvetica Neue"/>
              </a:rPr>
              <a:t>detailed</a:t>
            </a:r>
            <a:r>
              <a:rPr lang="en-US" sz="1300">
                <a:solidFill>
                  <a:schemeClr val="dk1"/>
                </a:solidFill>
                <a:latin typeface="Helvetica Neue"/>
                <a:ea typeface="Helvetica Neue"/>
                <a:cs typeface="Helvetica Neue"/>
                <a:sym typeface="Helvetica Neue"/>
              </a:rPr>
              <a:t> categories that were </a:t>
            </a:r>
            <a:r>
              <a:rPr b="1" lang="en-US" sz="1300">
                <a:solidFill>
                  <a:schemeClr val="dk1"/>
                </a:solidFill>
                <a:latin typeface="Helvetica Neue"/>
                <a:ea typeface="Helvetica Neue"/>
                <a:cs typeface="Helvetica Neue"/>
                <a:sym typeface="Helvetica Neue"/>
              </a:rPr>
              <a:t>not significantly distinct</a:t>
            </a:r>
            <a:r>
              <a:rPr lang="en-US" sz="1300">
                <a:solidFill>
                  <a:schemeClr val="dk1"/>
                </a:solidFill>
                <a:latin typeface="Helvetica Neue"/>
                <a:ea typeface="Helvetica Neue"/>
                <a:cs typeface="Helvetica Neue"/>
                <a:sym typeface="Helvetica Neue"/>
              </a:rPr>
              <a:t> for prediction</a:t>
            </a:r>
            <a:endParaRPr sz="1300">
              <a:solidFill>
                <a:schemeClr val="dk1"/>
              </a:solidFill>
              <a:latin typeface="Helvetica Neue"/>
              <a:ea typeface="Helvetica Neue"/>
              <a:cs typeface="Helvetica Neue"/>
              <a:sym typeface="Helvetica Neue"/>
            </a:endParaRPr>
          </a:p>
        </p:txBody>
      </p:sp>
      <p:graphicFrame>
        <p:nvGraphicFramePr>
          <p:cNvPr id="267" name="Google Shape;267;g33128a1e39f_2_10"/>
          <p:cNvGraphicFramePr/>
          <p:nvPr/>
        </p:nvGraphicFramePr>
        <p:xfrm>
          <a:off x="661450" y="2233973"/>
          <a:ext cx="3000000" cy="3000000"/>
        </p:xfrm>
        <a:graphic>
          <a:graphicData uri="http://schemas.openxmlformats.org/drawingml/2006/table">
            <a:tbl>
              <a:tblPr>
                <a:noFill/>
                <a:tableStyleId>{6F36B0A0-8AF3-486A-A779-009A98428F98}</a:tableStyleId>
              </a:tblPr>
              <a:tblGrid>
                <a:gridCol w="2377650"/>
                <a:gridCol w="461525"/>
                <a:gridCol w="461525"/>
              </a:tblGrid>
              <a:tr h="328200">
                <a:tc>
                  <a:txBody>
                    <a:bodyPr/>
                    <a:lstStyle/>
                    <a:p>
                      <a:pPr indent="0" lvl="0" marL="0" rtl="0" algn="ctr">
                        <a:lnSpc>
                          <a:spcPct val="90000"/>
                        </a:lnSpc>
                        <a:spcBef>
                          <a:spcPts val="1000"/>
                        </a:spcBef>
                        <a:spcAft>
                          <a:spcPts val="0"/>
                        </a:spcAft>
                        <a:buNone/>
                      </a:pPr>
                      <a:r>
                        <a:rPr b="1" i="1" lang="en-US">
                          <a:solidFill>
                            <a:schemeClr val="dk1"/>
                          </a:solidFill>
                          <a:latin typeface="Helvetica Neue"/>
                          <a:ea typeface="Helvetica Neue"/>
                          <a:cs typeface="Helvetica Neue"/>
                          <a:sym typeface="Helvetica Neue"/>
                        </a:rPr>
                        <a:t>admission_type_id</a:t>
                      </a:r>
                      <a:endParaRPr b="1"/>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90000"/>
                        </a:lnSpc>
                        <a:spcBef>
                          <a:spcPts val="1000"/>
                        </a:spcBef>
                        <a:spcAft>
                          <a:spcPts val="0"/>
                        </a:spcAft>
                        <a:buNone/>
                      </a:pPr>
                      <a:r>
                        <a:rPr lang="en-US">
                          <a:solidFill>
                            <a:schemeClr val="dk1"/>
                          </a:solidFill>
                          <a:latin typeface="Helvetica Neue"/>
                          <a:ea typeface="Helvetica Neue"/>
                          <a:cs typeface="Helvetica Neue"/>
                          <a:sym typeface="Helvetica Neue"/>
                        </a:rPr>
                        <a:t>8</a:t>
                      </a:r>
                      <a:endParaRPr>
                        <a:solidFill>
                          <a:schemeClr val="dk1"/>
                        </a:solidFill>
                        <a:latin typeface="Helvetica Neue"/>
                        <a:ea typeface="Helvetica Neue"/>
                        <a:cs typeface="Helvetica Neue"/>
                        <a:sym typeface="Helvetica Neue"/>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90000"/>
                        </a:lnSpc>
                        <a:spcBef>
                          <a:spcPts val="1000"/>
                        </a:spcBef>
                        <a:spcAft>
                          <a:spcPts val="0"/>
                        </a:spcAft>
                        <a:buNone/>
                      </a:pPr>
                      <a:r>
                        <a:rPr lang="en-US">
                          <a:solidFill>
                            <a:schemeClr val="dk1"/>
                          </a:solidFill>
                          <a:latin typeface="Helvetica Neue"/>
                          <a:ea typeface="Helvetica Neue"/>
                          <a:cs typeface="Helvetica Neue"/>
                          <a:sym typeface="Helvetica Neue"/>
                        </a:rPr>
                        <a:t>4</a:t>
                      </a:r>
                      <a:endParaRPr>
                        <a:solidFill>
                          <a:schemeClr val="dk1"/>
                        </a:solidFill>
                        <a:latin typeface="Helvetica Neue"/>
                        <a:ea typeface="Helvetica Neue"/>
                        <a:cs typeface="Helvetica Neue"/>
                        <a:sym typeface="Helvetica Neue"/>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8200">
                <a:tc>
                  <a:txBody>
                    <a:bodyPr/>
                    <a:lstStyle/>
                    <a:p>
                      <a:pPr indent="0" lvl="0" marL="0" rtl="0" algn="ctr">
                        <a:lnSpc>
                          <a:spcPct val="90000"/>
                        </a:lnSpc>
                        <a:spcBef>
                          <a:spcPts val="1000"/>
                        </a:spcBef>
                        <a:spcAft>
                          <a:spcPts val="0"/>
                        </a:spcAft>
                        <a:buNone/>
                      </a:pPr>
                      <a:r>
                        <a:rPr b="1" i="1" lang="en-US">
                          <a:solidFill>
                            <a:schemeClr val="dk1"/>
                          </a:solidFill>
                          <a:latin typeface="Helvetica Neue"/>
                          <a:ea typeface="Helvetica Neue"/>
                          <a:cs typeface="Helvetica Neue"/>
                          <a:sym typeface="Helvetica Neue"/>
                        </a:rPr>
                        <a:t>admission_source_id</a:t>
                      </a:r>
                      <a:endParaRPr b="1"/>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90000"/>
                        </a:lnSpc>
                        <a:spcBef>
                          <a:spcPts val="1000"/>
                        </a:spcBef>
                        <a:spcAft>
                          <a:spcPts val="0"/>
                        </a:spcAft>
                        <a:buNone/>
                      </a:pPr>
                      <a:r>
                        <a:rPr lang="en-US">
                          <a:solidFill>
                            <a:schemeClr val="dk1"/>
                          </a:solidFill>
                          <a:latin typeface="Helvetica Neue"/>
                          <a:ea typeface="Helvetica Neue"/>
                          <a:cs typeface="Helvetica Neue"/>
                          <a:sym typeface="Helvetica Neue"/>
                        </a:rPr>
                        <a:t>25</a:t>
                      </a:r>
                      <a:endParaRPr>
                        <a:solidFill>
                          <a:schemeClr val="dk1"/>
                        </a:solidFill>
                        <a:latin typeface="Helvetica Neue"/>
                        <a:ea typeface="Helvetica Neue"/>
                        <a:cs typeface="Helvetica Neue"/>
                        <a:sym typeface="Helvetica Neue"/>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90000"/>
                        </a:lnSpc>
                        <a:spcBef>
                          <a:spcPts val="1000"/>
                        </a:spcBef>
                        <a:spcAft>
                          <a:spcPts val="0"/>
                        </a:spcAft>
                        <a:buNone/>
                      </a:pPr>
                      <a:r>
                        <a:rPr lang="en-US">
                          <a:solidFill>
                            <a:schemeClr val="dk1"/>
                          </a:solidFill>
                          <a:latin typeface="Helvetica Neue"/>
                          <a:ea typeface="Helvetica Neue"/>
                          <a:cs typeface="Helvetica Neue"/>
                          <a:sym typeface="Helvetica Neue"/>
                        </a:rPr>
                        <a:t>5</a:t>
                      </a:r>
                      <a:endParaRPr>
                        <a:solidFill>
                          <a:schemeClr val="dk1"/>
                        </a:solidFill>
                        <a:latin typeface="Helvetica Neue"/>
                        <a:ea typeface="Helvetica Neue"/>
                        <a:cs typeface="Helvetica Neue"/>
                        <a:sym typeface="Helvetica Neue"/>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8200">
                <a:tc>
                  <a:txBody>
                    <a:bodyPr/>
                    <a:lstStyle/>
                    <a:p>
                      <a:pPr indent="0" lvl="0" marL="0" rtl="0" algn="ctr">
                        <a:lnSpc>
                          <a:spcPct val="90000"/>
                        </a:lnSpc>
                        <a:spcBef>
                          <a:spcPts val="1000"/>
                        </a:spcBef>
                        <a:spcAft>
                          <a:spcPts val="0"/>
                        </a:spcAft>
                        <a:buClr>
                          <a:srgbClr val="000000"/>
                        </a:buClr>
                        <a:buSzPts val="1100"/>
                        <a:buFont typeface="Arial"/>
                        <a:buNone/>
                      </a:pPr>
                      <a:r>
                        <a:rPr b="1" i="1" lang="en-US">
                          <a:solidFill>
                            <a:schemeClr val="dk1"/>
                          </a:solidFill>
                          <a:latin typeface="Helvetica Neue"/>
                          <a:ea typeface="Helvetica Neue"/>
                          <a:cs typeface="Helvetica Neue"/>
                          <a:sym typeface="Helvetica Neue"/>
                        </a:rPr>
                        <a:t>discharge_disposition_id</a:t>
                      </a:r>
                      <a:endParaRPr b="1"/>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90000"/>
                        </a:lnSpc>
                        <a:spcBef>
                          <a:spcPts val="1000"/>
                        </a:spcBef>
                        <a:spcAft>
                          <a:spcPts val="0"/>
                        </a:spcAft>
                        <a:buNone/>
                      </a:pPr>
                      <a:r>
                        <a:rPr lang="en-US">
                          <a:solidFill>
                            <a:schemeClr val="dk1"/>
                          </a:solidFill>
                          <a:latin typeface="Helvetica Neue"/>
                          <a:ea typeface="Helvetica Neue"/>
                          <a:cs typeface="Helvetica Neue"/>
                          <a:sym typeface="Helvetica Neue"/>
                        </a:rPr>
                        <a:t>30</a:t>
                      </a:r>
                      <a:endParaRPr>
                        <a:solidFill>
                          <a:schemeClr val="dk1"/>
                        </a:solidFill>
                        <a:latin typeface="Helvetica Neue"/>
                        <a:ea typeface="Helvetica Neue"/>
                        <a:cs typeface="Helvetica Neue"/>
                        <a:sym typeface="Helvetica Neue"/>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90000"/>
                        </a:lnSpc>
                        <a:spcBef>
                          <a:spcPts val="1000"/>
                        </a:spcBef>
                        <a:spcAft>
                          <a:spcPts val="0"/>
                        </a:spcAft>
                        <a:buNone/>
                      </a:pPr>
                      <a:r>
                        <a:rPr lang="en-US">
                          <a:solidFill>
                            <a:schemeClr val="dk1"/>
                          </a:solidFill>
                          <a:latin typeface="Helvetica Neue"/>
                          <a:ea typeface="Helvetica Neue"/>
                          <a:cs typeface="Helvetica Neue"/>
                          <a:sym typeface="Helvetica Neue"/>
                        </a:rPr>
                        <a:t>5</a:t>
                      </a:r>
                      <a:endParaRPr>
                        <a:solidFill>
                          <a:schemeClr val="dk1"/>
                        </a:solidFill>
                        <a:latin typeface="Helvetica Neue"/>
                        <a:ea typeface="Helvetica Neue"/>
                        <a:cs typeface="Helvetica Neue"/>
                        <a:sym typeface="Helvetica Neue"/>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268" name="Google Shape;268;g33128a1e39f_2_10"/>
          <p:cNvSpPr txBox="1"/>
          <p:nvPr>
            <p:ph idx="1" type="body"/>
          </p:nvPr>
        </p:nvSpPr>
        <p:spPr>
          <a:xfrm>
            <a:off x="2832475" y="1908031"/>
            <a:ext cx="1295400" cy="303300"/>
          </a:xfrm>
          <a:prstGeom prst="rect">
            <a:avLst/>
          </a:prstGeom>
          <a:noFill/>
          <a:ln>
            <a:noFill/>
          </a:ln>
        </p:spPr>
        <p:txBody>
          <a:bodyPr anchorCtr="0" anchor="ctr" bIns="45700" lIns="0" spcFirstLastPara="1" rIns="0" wrap="square" tIns="45700">
            <a:noAutofit/>
          </a:bodyPr>
          <a:lstStyle/>
          <a:p>
            <a:pPr indent="0" lvl="0" marL="0" rtl="0" algn="ctr">
              <a:lnSpc>
                <a:spcPct val="115000"/>
              </a:lnSpc>
              <a:spcBef>
                <a:spcPts val="1000"/>
              </a:spcBef>
              <a:spcAft>
                <a:spcPts val="0"/>
              </a:spcAft>
              <a:buClr>
                <a:schemeClr val="dk1"/>
              </a:buClr>
              <a:buSzPts val="1100"/>
              <a:buFont typeface="Arial"/>
              <a:buNone/>
            </a:pPr>
            <a:r>
              <a:rPr lang="en-US" sz="1200"/>
              <a:t>Reduced </a:t>
            </a:r>
            <a:r>
              <a:rPr lang="en-US" sz="1200">
                <a:solidFill>
                  <a:srgbClr val="800000"/>
                </a:solidFill>
              </a:rPr>
              <a:t>to</a:t>
            </a:r>
            <a:endParaRPr sz="1200">
              <a:solidFill>
                <a:srgbClr val="800000"/>
              </a:solidFill>
            </a:endParaRPr>
          </a:p>
        </p:txBody>
      </p:sp>
      <p:cxnSp>
        <p:nvCxnSpPr>
          <p:cNvPr id="269" name="Google Shape;269;g33128a1e39f_2_10"/>
          <p:cNvCxnSpPr/>
          <p:nvPr/>
        </p:nvCxnSpPr>
        <p:spPr>
          <a:xfrm>
            <a:off x="3051525" y="2176185"/>
            <a:ext cx="917100" cy="0"/>
          </a:xfrm>
          <a:prstGeom prst="straightConnector1">
            <a:avLst/>
          </a:prstGeom>
          <a:noFill/>
          <a:ln cap="flat" cmpd="sng" w="9525">
            <a:solidFill>
              <a:srgbClr val="800000"/>
            </a:solidFill>
            <a:prstDash val="solid"/>
            <a:round/>
            <a:headEnd len="sm" w="sm" type="none"/>
            <a:tailEnd len="med" w="med" type="stealth"/>
          </a:ln>
        </p:spPr>
      </p:cxnSp>
      <p:sp>
        <p:nvSpPr>
          <p:cNvPr id="270" name="Google Shape;270;g33128a1e39f_2_10"/>
          <p:cNvSpPr/>
          <p:nvPr/>
        </p:nvSpPr>
        <p:spPr>
          <a:xfrm>
            <a:off x="3962100" y="4281926"/>
            <a:ext cx="2247000" cy="1124400"/>
          </a:xfrm>
          <a:prstGeom prst="rect">
            <a:avLst/>
          </a:prstGeom>
          <a:solidFill>
            <a:srgbClr val="F3F3F3"/>
          </a:solid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57150" rtl="0" algn="l">
              <a:lnSpc>
                <a:spcPct val="115000"/>
              </a:lnSpc>
              <a:spcBef>
                <a:spcPts val="1000"/>
              </a:spcBef>
              <a:spcAft>
                <a:spcPts val="0"/>
              </a:spcAft>
              <a:buClr>
                <a:schemeClr val="dk1"/>
              </a:buClr>
              <a:buSzPts val="2400"/>
              <a:buFont typeface="Arial"/>
              <a:buNone/>
            </a:pPr>
            <a:r>
              <a:rPr lang="en-US" sz="1300">
                <a:solidFill>
                  <a:schemeClr val="dk1"/>
                </a:solidFill>
                <a:latin typeface="Helvetica Neue"/>
                <a:ea typeface="Helvetica Neue"/>
                <a:cs typeface="Helvetica Neue"/>
                <a:sym typeface="Helvetica Neue"/>
              </a:rPr>
              <a:t>Hundreds of </a:t>
            </a:r>
            <a:r>
              <a:rPr b="1" lang="en-US" sz="1300">
                <a:solidFill>
                  <a:schemeClr val="dk1"/>
                </a:solidFill>
                <a:latin typeface="Helvetica Neue"/>
                <a:ea typeface="Helvetica Neue"/>
                <a:cs typeface="Helvetica Neue"/>
                <a:sym typeface="Helvetica Neue"/>
              </a:rPr>
              <a:t>unique ICD-9 codes</a:t>
            </a:r>
            <a:r>
              <a:rPr lang="en-US" sz="1300">
                <a:solidFill>
                  <a:schemeClr val="dk1"/>
                </a:solidFill>
                <a:latin typeface="Helvetica Neue"/>
                <a:ea typeface="Helvetica Neue"/>
                <a:cs typeface="Helvetica Neue"/>
                <a:sym typeface="Helvetica Neue"/>
              </a:rPr>
              <a:t>, making them </a:t>
            </a:r>
            <a:r>
              <a:rPr b="1" lang="en-US" sz="1300">
                <a:solidFill>
                  <a:schemeClr val="dk1"/>
                </a:solidFill>
                <a:latin typeface="Helvetica Neue"/>
                <a:ea typeface="Helvetica Neue"/>
                <a:cs typeface="Helvetica Neue"/>
                <a:sym typeface="Helvetica Neue"/>
              </a:rPr>
              <a:t>difficult</a:t>
            </a:r>
            <a:r>
              <a:rPr lang="en-US" sz="1300">
                <a:solidFill>
                  <a:schemeClr val="dk1"/>
                </a:solidFill>
                <a:latin typeface="Helvetica Neue"/>
                <a:ea typeface="Helvetica Neue"/>
                <a:cs typeface="Helvetica Neue"/>
                <a:sym typeface="Helvetica Neue"/>
              </a:rPr>
              <a:t> to </a:t>
            </a:r>
            <a:r>
              <a:rPr lang="en-US" sz="1300" u="sng">
                <a:solidFill>
                  <a:schemeClr val="dk1"/>
                </a:solidFill>
                <a:latin typeface="Helvetica Neue"/>
                <a:ea typeface="Helvetica Neue"/>
                <a:cs typeface="Helvetica Neue"/>
                <a:sym typeface="Helvetica Neue"/>
              </a:rPr>
              <a:t>interpret</a:t>
            </a:r>
            <a:r>
              <a:rPr lang="en-US" sz="1300">
                <a:solidFill>
                  <a:schemeClr val="dk1"/>
                </a:solidFill>
                <a:latin typeface="Helvetica Neue"/>
                <a:ea typeface="Helvetica Neue"/>
                <a:cs typeface="Helvetica Neue"/>
                <a:sym typeface="Helvetica Neue"/>
              </a:rPr>
              <a:t> and </a:t>
            </a:r>
            <a:r>
              <a:rPr lang="en-US" sz="1300" u="sng">
                <a:solidFill>
                  <a:schemeClr val="dk1"/>
                </a:solidFill>
                <a:latin typeface="Helvetica Neue"/>
                <a:ea typeface="Helvetica Neue"/>
                <a:cs typeface="Helvetica Neue"/>
                <a:sym typeface="Helvetica Neue"/>
              </a:rPr>
              <a:t>use</a:t>
            </a:r>
            <a:r>
              <a:rPr lang="en-US" sz="1300">
                <a:solidFill>
                  <a:schemeClr val="dk1"/>
                </a:solidFill>
                <a:latin typeface="Helvetica Neue"/>
                <a:ea typeface="Helvetica Neue"/>
                <a:cs typeface="Helvetica Neue"/>
                <a:sym typeface="Helvetica Neue"/>
              </a:rPr>
              <a:t> in modeling.</a:t>
            </a:r>
            <a:endParaRPr sz="1300">
              <a:solidFill>
                <a:schemeClr val="dk1"/>
              </a:solidFill>
              <a:latin typeface="Helvetica Neue"/>
              <a:ea typeface="Helvetica Neue"/>
              <a:cs typeface="Helvetica Neue"/>
              <a:sym typeface="Helvetica Neue"/>
            </a:endParaRPr>
          </a:p>
        </p:txBody>
      </p:sp>
      <p:graphicFrame>
        <p:nvGraphicFramePr>
          <p:cNvPr id="271" name="Google Shape;271;g33128a1e39f_2_10"/>
          <p:cNvGraphicFramePr/>
          <p:nvPr/>
        </p:nvGraphicFramePr>
        <p:xfrm>
          <a:off x="661400" y="4281851"/>
          <a:ext cx="3000000" cy="3000000"/>
        </p:xfrm>
        <a:graphic>
          <a:graphicData uri="http://schemas.openxmlformats.org/drawingml/2006/table">
            <a:tbl>
              <a:tblPr>
                <a:noFill/>
                <a:tableStyleId>{6F36B0A0-8AF3-486A-A779-009A98428F98}</a:tableStyleId>
              </a:tblPr>
              <a:tblGrid>
                <a:gridCol w="2377650"/>
                <a:gridCol w="461525"/>
                <a:gridCol w="461525"/>
              </a:tblGrid>
              <a:tr h="328200">
                <a:tc>
                  <a:txBody>
                    <a:bodyPr/>
                    <a:lstStyle/>
                    <a:p>
                      <a:pPr indent="0" lvl="0" marL="0" rtl="0" algn="ctr">
                        <a:lnSpc>
                          <a:spcPct val="90000"/>
                        </a:lnSpc>
                        <a:spcBef>
                          <a:spcPts val="1000"/>
                        </a:spcBef>
                        <a:spcAft>
                          <a:spcPts val="0"/>
                        </a:spcAft>
                        <a:buNone/>
                      </a:pPr>
                      <a:r>
                        <a:rPr b="1" i="1" lang="en-US">
                          <a:solidFill>
                            <a:schemeClr val="dk1"/>
                          </a:solidFill>
                          <a:latin typeface="Helvetica Neue"/>
                          <a:ea typeface="Helvetica Neue"/>
                          <a:cs typeface="Helvetica Neue"/>
                          <a:sym typeface="Helvetica Neue"/>
                        </a:rPr>
                        <a:t>diag_1</a:t>
                      </a:r>
                      <a:endParaRPr b="1"/>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90000"/>
                        </a:lnSpc>
                        <a:spcBef>
                          <a:spcPts val="1000"/>
                        </a:spcBef>
                        <a:spcAft>
                          <a:spcPts val="0"/>
                        </a:spcAft>
                        <a:buNone/>
                      </a:pPr>
                      <a:r>
                        <a:rPr lang="en-US">
                          <a:solidFill>
                            <a:schemeClr val="dk1"/>
                          </a:solidFill>
                          <a:latin typeface="Helvetica Neue"/>
                          <a:ea typeface="Helvetica Neue"/>
                          <a:cs typeface="Helvetica Neue"/>
                          <a:sym typeface="Helvetica Neue"/>
                        </a:rPr>
                        <a:t>##</a:t>
                      </a:r>
                      <a:endParaRPr>
                        <a:solidFill>
                          <a:schemeClr val="dk1"/>
                        </a:solidFill>
                        <a:latin typeface="Helvetica Neue"/>
                        <a:ea typeface="Helvetica Neue"/>
                        <a:cs typeface="Helvetica Neue"/>
                        <a:sym typeface="Helvetica Neue"/>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90000"/>
                        </a:lnSpc>
                        <a:spcBef>
                          <a:spcPts val="1000"/>
                        </a:spcBef>
                        <a:spcAft>
                          <a:spcPts val="0"/>
                        </a:spcAft>
                        <a:buNone/>
                      </a:pPr>
                      <a:r>
                        <a:rPr lang="en-US">
                          <a:solidFill>
                            <a:schemeClr val="dk1"/>
                          </a:solidFill>
                          <a:latin typeface="Helvetica Neue"/>
                          <a:ea typeface="Helvetica Neue"/>
                          <a:cs typeface="Helvetica Neue"/>
                          <a:sym typeface="Helvetica Neue"/>
                        </a:rPr>
                        <a:t>9</a:t>
                      </a:r>
                      <a:endParaRPr>
                        <a:solidFill>
                          <a:schemeClr val="dk1"/>
                        </a:solidFill>
                        <a:latin typeface="Helvetica Neue"/>
                        <a:ea typeface="Helvetica Neue"/>
                        <a:cs typeface="Helvetica Neue"/>
                        <a:sym typeface="Helvetica Neue"/>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8200">
                <a:tc>
                  <a:txBody>
                    <a:bodyPr/>
                    <a:lstStyle/>
                    <a:p>
                      <a:pPr indent="0" lvl="0" marL="0" rtl="0" algn="ctr">
                        <a:lnSpc>
                          <a:spcPct val="90000"/>
                        </a:lnSpc>
                        <a:spcBef>
                          <a:spcPts val="1000"/>
                        </a:spcBef>
                        <a:spcAft>
                          <a:spcPts val="0"/>
                        </a:spcAft>
                        <a:buNone/>
                      </a:pPr>
                      <a:r>
                        <a:rPr b="1" i="1" lang="en-US">
                          <a:solidFill>
                            <a:schemeClr val="dk1"/>
                          </a:solidFill>
                          <a:latin typeface="Helvetica Neue"/>
                          <a:ea typeface="Helvetica Neue"/>
                          <a:cs typeface="Helvetica Neue"/>
                          <a:sym typeface="Helvetica Neue"/>
                        </a:rPr>
                        <a:t>diag_2</a:t>
                      </a:r>
                      <a:endParaRPr b="1"/>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90000"/>
                        </a:lnSpc>
                        <a:spcBef>
                          <a:spcPts val="1000"/>
                        </a:spcBef>
                        <a:spcAft>
                          <a:spcPts val="0"/>
                        </a:spcAft>
                        <a:buNone/>
                      </a:pPr>
                      <a:r>
                        <a:rPr lang="en-US">
                          <a:solidFill>
                            <a:schemeClr val="dk1"/>
                          </a:solidFill>
                          <a:latin typeface="Helvetica Neue"/>
                          <a:ea typeface="Helvetica Neue"/>
                          <a:cs typeface="Helvetica Neue"/>
                          <a:sym typeface="Helvetica Neue"/>
                        </a:rPr>
                        <a:t>##</a:t>
                      </a:r>
                      <a:endParaRPr>
                        <a:solidFill>
                          <a:schemeClr val="dk1"/>
                        </a:solidFill>
                        <a:latin typeface="Helvetica Neue"/>
                        <a:ea typeface="Helvetica Neue"/>
                        <a:cs typeface="Helvetica Neue"/>
                        <a:sym typeface="Helvetica Neue"/>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90000"/>
                        </a:lnSpc>
                        <a:spcBef>
                          <a:spcPts val="1000"/>
                        </a:spcBef>
                        <a:spcAft>
                          <a:spcPts val="0"/>
                        </a:spcAft>
                        <a:buNone/>
                      </a:pPr>
                      <a:r>
                        <a:rPr lang="en-US">
                          <a:solidFill>
                            <a:schemeClr val="dk1"/>
                          </a:solidFill>
                          <a:latin typeface="Helvetica Neue"/>
                          <a:ea typeface="Helvetica Neue"/>
                          <a:cs typeface="Helvetica Neue"/>
                          <a:sym typeface="Helvetica Neue"/>
                        </a:rPr>
                        <a:t>9</a:t>
                      </a:r>
                      <a:endParaRPr>
                        <a:solidFill>
                          <a:schemeClr val="dk1"/>
                        </a:solidFill>
                        <a:latin typeface="Helvetica Neue"/>
                        <a:ea typeface="Helvetica Neue"/>
                        <a:cs typeface="Helvetica Neue"/>
                        <a:sym typeface="Helvetica Neue"/>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8200">
                <a:tc>
                  <a:txBody>
                    <a:bodyPr/>
                    <a:lstStyle/>
                    <a:p>
                      <a:pPr indent="0" lvl="0" marL="0" rtl="0" algn="ctr">
                        <a:lnSpc>
                          <a:spcPct val="90000"/>
                        </a:lnSpc>
                        <a:spcBef>
                          <a:spcPts val="1000"/>
                        </a:spcBef>
                        <a:spcAft>
                          <a:spcPts val="0"/>
                        </a:spcAft>
                        <a:buNone/>
                      </a:pPr>
                      <a:r>
                        <a:rPr b="1" i="1" lang="en-US">
                          <a:solidFill>
                            <a:schemeClr val="dk1"/>
                          </a:solidFill>
                          <a:latin typeface="Helvetica Neue"/>
                          <a:ea typeface="Helvetica Neue"/>
                          <a:cs typeface="Helvetica Neue"/>
                          <a:sym typeface="Helvetica Neue"/>
                        </a:rPr>
                        <a:t>diag_3</a:t>
                      </a:r>
                      <a:endParaRPr b="1"/>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90000"/>
                        </a:lnSpc>
                        <a:spcBef>
                          <a:spcPts val="1000"/>
                        </a:spcBef>
                        <a:spcAft>
                          <a:spcPts val="0"/>
                        </a:spcAft>
                        <a:buNone/>
                      </a:pPr>
                      <a:r>
                        <a:rPr lang="en-US">
                          <a:solidFill>
                            <a:schemeClr val="dk1"/>
                          </a:solidFill>
                          <a:latin typeface="Helvetica Neue"/>
                          <a:ea typeface="Helvetica Neue"/>
                          <a:cs typeface="Helvetica Neue"/>
                          <a:sym typeface="Helvetica Neue"/>
                        </a:rPr>
                        <a:t>##</a:t>
                      </a:r>
                      <a:endParaRPr>
                        <a:solidFill>
                          <a:schemeClr val="dk1"/>
                        </a:solidFill>
                        <a:latin typeface="Helvetica Neue"/>
                        <a:ea typeface="Helvetica Neue"/>
                        <a:cs typeface="Helvetica Neue"/>
                        <a:sym typeface="Helvetica Neue"/>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90000"/>
                        </a:lnSpc>
                        <a:spcBef>
                          <a:spcPts val="1000"/>
                        </a:spcBef>
                        <a:spcAft>
                          <a:spcPts val="0"/>
                        </a:spcAft>
                        <a:buNone/>
                      </a:pPr>
                      <a:r>
                        <a:rPr lang="en-US">
                          <a:solidFill>
                            <a:schemeClr val="dk1"/>
                          </a:solidFill>
                          <a:latin typeface="Helvetica Neue"/>
                          <a:ea typeface="Helvetica Neue"/>
                          <a:cs typeface="Helvetica Neue"/>
                          <a:sym typeface="Helvetica Neue"/>
                        </a:rPr>
                        <a:t>9</a:t>
                      </a:r>
                      <a:endParaRPr>
                        <a:solidFill>
                          <a:schemeClr val="dk1"/>
                        </a:solidFill>
                        <a:latin typeface="Helvetica Neue"/>
                        <a:ea typeface="Helvetica Neue"/>
                        <a:cs typeface="Helvetica Neue"/>
                        <a:sym typeface="Helvetica Neue"/>
                      </a:endParaRPr>
                    </a:p>
                  </a:txBody>
                  <a:tcPr marT="91425" marB="91425" marR="91425" marL="914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272" name="Google Shape;272;g33128a1e39f_2_10"/>
          <p:cNvSpPr txBox="1"/>
          <p:nvPr/>
        </p:nvSpPr>
        <p:spPr>
          <a:xfrm>
            <a:off x="661450" y="3358448"/>
            <a:ext cx="5547600" cy="831300"/>
          </a:xfrm>
          <a:prstGeom prst="rect">
            <a:avLst/>
          </a:prstGeom>
          <a:solidFill>
            <a:srgbClr val="D9EAD3"/>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1" lang="en-US">
                <a:solidFill>
                  <a:schemeClr val="dk1"/>
                </a:solidFill>
                <a:latin typeface="Helvetica Neue"/>
                <a:ea typeface="Helvetica Neue"/>
                <a:cs typeface="Helvetica Neue"/>
                <a:sym typeface="Helvetica Neue"/>
              </a:rPr>
              <a:t>Method</a:t>
            </a:r>
            <a:r>
              <a:rPr lang="en-US">
                <a:solidFill>
                  <a:schemeClr val="dk1"/>
                </a:solidFill>
                <a:latin typeface="Helvetica Neue"/>
                <a:ea typeface="Helvetica Neue"/>
                <a:cs typeface="Helvetica Neue"/>
                <a:sym typeface="Helvetica Neue"/>
              </a:rPr>
              <a:t>: To reduce dimensionality while </a:t>
            </a:r>
            <a:r>
              <a:rPr lang="en-US" u="sng">
                <a:solidFill>
                  <a:schemeClr val="dk1"/>
                </a:solidFill>
                <a:latin typeface="Helvetica Neue"/>
                <a:ea typeface="Helvetica Neue"/>
                <a:cs typeface="Helvetica Neue"/>
                <a:sym typeface="Helvetica Neue"/>
              </a:rPr>
              <a:t>preserving meaningful distinctions</a:t>
            </a:r>
            <a:r>
              <a:rPr lang="en-US">
                <a:solidFill>
                  <a:schemeClr val="dk1"/>
                </a:solidFill>
                <a:latin typeface="Helvetica Neue"/>
                <a:ea typeface="Helvetica Neue"/>
                <a:cs typeface="Helvetica Neue"/>
                <a:sym typeface="Helvetica Neue"/>
              </a:rPr>
              <a:t>, categorical variables were grouped by </a:t>
            </a:r>
            <a:r>
              <a:rPr b="1" lang="en-US">
                <a:solidFill>
                  <a:schemeClr val="dk1"/>
                </a:solidFill>
                <a:latin typeface="Helvetica Neue"/>
                <a:ea typeface="Helvetica Neue"/>
                <a:cs typeface="Helvetica Neue"/>
                <a:sym typeface="Helvetica Neue"/>
              </a:rPr>
              <a:t>merging</a:t>
            </a:r>
            <a:r>
              <a:rPr lang="en-US">
                <a:solidFill>
                  <a:schemeClr val="dk1"/>
                </a:solidFill>
                <a:latin typeface="Helvetica Neue"/>
                <a:ea typeface="Helvetica Neue"/>
                <a:cs typeface="Helvetica Neue"/>
                <a:sym typeface="Helvetica Neue"/>
              </a:rPr>
              <a:t> </a:t>
            </a:r>
            <a:r>
              <a:rPr b="1" lang="en-US">
                <a:solidFill>
                  <a:schemeClr val="dk1"/>
                </a:solidFill>
                <a:latin typeface="Helvetica Neue"/>
                <a:ea typeface="Helvetica Neue"/>
                <a:cs typeface="Helvetica Neue"/>
                <a:sym typeface="Helvetica Neue"/>
              </a:rPr>
              <a:t>similar</a:t>
            </a:r>
            <a:r>
              <a:rPr lang="en-US">
                <a:solidFill>
                  <a:schemeClr val="dk1"/>
                </a:solidFill>
                <a:latin typeface="Helvetica Neue"/>
                <a:ea typeface="Helvetica Neue"/>
                <a:cs typeface="Helvetica Neue"/>
                <a:sym typeface="Helvetica Neue"/>
              </a:rPr>
              <a:t> </a:t>
            </a:r>
            <a:r>
              <a:rPr b="1" lang="en-US">
                <a:solidFill>
                  <a:schemeClr val="dk1"/>
                </a:solidFill>
                <a:latin typeface="Helvetica Neue"/>
                <a:ea typeface="Helvetica Neue"/>
                <a:cs typeface="Helvetica Neue"/>
                <a:sym typeface="Helvetica Neue"/>
              </a:rPr>
              <a:t>categories</a:t>
            </a:r>
            <a:r>
              <a:rPr lang="en-US">
                <a:solidFill>
                  <a:schemeClr val="dk1"/>
                </a:solidFill>
                <a:latin typeface="Helvetica Neue"/>
                <a:ea typeface="Helvetica Neue"/>
                <a:cs typeface="Helvetica Neue"/>
                <a:sym typeface="Helvetica Neue"/>
              </a:rPr>
              <a:t> based on </a:t>
            </a:r>
            <a:r>
              <a:rPr lang="en-US" u="sng">
                <a:solidFill>
                  <a:schemeClr val="dk1"/>
                </a:solidFill>
                <a:latin typeface="Helvetica Neue"/>
                <a:ea typeface="Helvetica Neue"/>
                <a:cs typeface="Helvetica Neue"/>
                <a:sym typeface="Helvetica Neue"/>
              </a:rPr>
              <a:t>clinical</a:t>
            </a:r>
            <a:r>
              <a:rPr lang="en-US">
                <a:solidFill>
                  <a:schemeClr val="dk1"/>
                </a:solidFill>
                <a:latin typeface="Helvetica Neue"/>
                <a:ea typeface="Helvetica Neue"/>
                <a:cs typeface="Helvetica Neue"/>
                <a:sym typeface="Helvetica Neue"/>
              </a:rPr>
              <a:t> and </a:t>
            </a:r>
            <a:r>
              <a:rPr lang="en-US" u="sng">
                <a:solidFill>
                  <a:schemeClr val="dk1"/>
                </a:solidFill>
                <a:latin typeface="Helvetica Neue"/>
                <a:ea typeface="Helvetica Neue"/>
                <a:cs typeface="Helvetica Neue"/>
                <a:sym typeface="Helvetica Neue"/>
              </a:rPr>
              <a:t>predictive relevance</a:t>
            </a:r>
            <a:endParaRPr u="sng">
              <a:solidFill>
                <a:schemeClr val="dk1"/>
              </a:solidFill>
              <a:latin typeface="Helvetica Neue"/>
              <a:ea typeface="Helvetica Neue"/>
              <a:cs typeface="Helvetica Neue"/>
              <a:sym typeface="Helvetica Neue"/>
            </a:endParaRPr>
          </a:p>
        </p:txBody>
      </p:sp>
      <p:sp>
        <p:nvSpPr>
          <p:cNvPr id="273" name="Google Shape;273;g33128a1e39f_2_10"/>
          <p:cNvSpPr txBox="1"/>
          <p:nvPr/>
        </p:nvSpPr>
        <p:spPr>
          <a:xfrm>
            <a:off x="661450" y="5406401"/>
            <a:ext cx="5547600" cy="831300"/>
          </a:xfrm>
          <a:prstGeom prst="rect">
            <a:avLst/>
          </a:prstGeom>
          <a:solidFill>
            <a:srgbClr val="D9EAD3"/>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1" lang="en-US">
                <a:solidFill>
                  <a:schemeClr val="dk1"/>
                </a:solidFill>
                <a:latin typeface="Helvetica Neue"/>
                <a:ea typeface="Helvetica Neue"/>
                <a:cs typeface="Helvetica Neue"/>
                <a:sym typeface="Helvetica Neue"/>
              </a:rPr>
              <a:t>Method</a:t>
            </a:r>
            <a:r>
              <a:rPr lang="en-US">
                <a:solidFill>
                  <a:schemeClr val="dk1"/>
                </a:solidFill>
                <a:latin typeface="Helvetica Neue"/>
                <a:ea typeface="Helvetica Neue"/>
                <a:cs typeface="Helvetica Neue"/>
                <a:sym typeface="Helvetica Neue"/>
              </a:rPr>
              <a:t>: Instead of handling hundreds of unique ICD-9 codes, diagnoses were grouped into </a:t>
            </a:r>
            <a:r>
              <a:rPr b="1" lang="en-US">
                <a:solidFill>
                  <a:schemeClr val="dk1"/>
                </a:solidFill>
                <a:latin typeface="Helvetica Neue"/>
                <a:ea typeface="Helvetica Neue"/>
                <a:cs typeface="Helvetica Neue"/>
                <a:sym typeface="Helvetica Neue"/>
              </a:rPr>
              <a:t>9</a:t>
            </a:r>
            <a:r>
              <a:rPr b="1" lang="en-US">
                <a:solidFill>
                  <a:schemeClr val="dk1"/>
                </a:solidFill>
                <a:latin typeface="Helvetica Neue"/>
                <a:ea typeface="Helvetica Neue"/>
                <a:cs typeface="Helvetica Neue"/>
                <a:sym typeface="Helvetica Neue"/>
              </a:rPr>
              <a:t> disease categories</a:t>
            </a:r>
            <a:r>
              <a:rPr lang="en-US">
                <a:solidFill>
                  <a:schemeClr val="dk1"/>
                </a:solidFill>
                <a:latin typeface="Helvetica Neue"/>
                <a:ea typeface="Helvetica Neue"/>
                <a:cs typeface="Helvetica Neue"/>
                <a:sym typeface="Helvetica Neue"/>
              </a:rPr>
              <a:t> based on </a:t>
            </a:r>
            <a:r>
              <a:rPr b="1" lang="en-US">
                <a:solidFill>
                  <a:schemeClr val="dk1"/>
                </a:solidFill>
                <a:latin typeface="Helvetica Neue"/>
                <a:ea typeface="Helvetica Neue"/>
                <a:cs typeface="Helvetica Neue"/>
                <a:sym typeface="Helvetica Neue"/>
              </a:rPr>
              <a:t>clinical significance</a:t>
            </a:r>
            <a:r>
              <a:rPr lang="en-US">
                <a:solidFill>
                  <a:schemeClr val="dk1"/>
                </a:solidFill>
                <a:latin typeface="Helvetica Neue"/>
                <a:ea typeface="Helvetica Neue"/>
                <a:cs typeface="Helvetica Neue"/>
                <a:sym typeface="Helvetica Neue"/>
              </a:rPr>
              <a:t> (See Appendix)</a:t>
            </a:r>
            <a:endParaRPr>
              <a:solidFill>
                <a:schemeClr val="dk1"/>
              </a:solidFill>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g3333f4f2061_4_69"/>
          <p:cNvSpPr txBox="1"/>
          <p:nvPr>
            <p:ph type="title"/>
          </p:nvPr>
        </p:nvSpPr>
        <p:spPr>
          <a:xfrm>
            <a:off x="839788" y="3"/>
            <a:ext cx="10515600" cy="13257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a:t>Engineering Features for Risk Signaling for Readmission</a:t>
            </a:r>
            <a:endParaRPr/>
          </a:p>
        </p:txBody>
      </p:sp>
      <p:sp>
        <p:nvSpPr>
          <p:cNvPr id="279" name="Google Shape;279;g3333f4f2061_4_69"/>
          <p:cNvSpPr txBox="1"/>
          <p:nvPr>
            <p:ph idx="2" type="body"/>
          </p:nvPr>
        </p:nvSpPr>
        <p:spPr>
          <a:xfrm>
            <a:off x="838250" y="7644949"/>
            <a:ext cx="5157900" cy="4200000"/>
          </a:xfrm>
          <a:prstGeom prst="rect">
            <a:avLst/>
          </a:prstGeom>
        </p:spPr>
        <p:txBody>
          <a:bodyPr anchorCtr="0" anchor="t" bIns="45700" lIns="0" spcFirstLastPara="1" rIns="0" wrap="square" tIns="45700">
            <a:noAutofit/>
          </a:bodyPr>
          <a:lstStyle/>
          <a:p>
            <a:pPr indent="0" lvl="0" marL="0" rtl="0" algn="l">
              <a:lnSpc>
                <a:spcPct val="100000"/>
              </a:lnSpc>
              <a:spcBef>
                <a:spcPts val="1400"/>
              </a:spcBef>
              <a:spcAft>
                <a:spcPts val="0"/>
              </a:spcAft>
              <a:buNone/>
            </a:pPr>
            <a:r>
              <a:rPr b="1" lang="en-US" sz="1400">
                <a:solidFill>
                  <a:schemeClr val="dk1"/>
                </a:solidFill>
              </a:rPr>
              <a:t>Medication Management</a:t>
            </a:r>
            <a:endParaRPr b="1" sz="1400">
              <a:solidFill>
                <a:schemeClr val="dk1"/>
              </a:solidFill>
            </a:endParaRPr>
          </a:p>
          <a:p>
            <a:pPr indent="-317500" lvl="0" marL="457200" rtl="0" algn="l">
              <a:lnSpc>
                <a:spcPct val="100000"/>
              </a:lnSpc>
              <a:spcBef>
                <a:spcPts val="1200"/>
              </a:spcBef>
              <a:spcAft>
                <a:spcPts val="0"/>
              </a:spcAft>
              <a:buClr>
                <a:srgbClr val="800000"/>
              </a:buClr>
              <a:buSzPts val="1400"/>
              <a:buChar char="●"/>
            </a:pPr>
            <a:r>
              <a:rPr b="1" lang="en-US" sz="1400">
                <a:solidFill>
                  <a:schemeClr val="dk1"/>
                </a:solidFill>
              </a:rPr>
              <a:t>on_multiple_meds:</a:t>
            </a:r>
            <a:r>
              <a:rPr lang="en-US" sz="1400">
                <a:solidFill>
                  <a:schemeClr val="dk1"/>
                </a:solidFill>
              </a:rPr>
              <a:t> Binary indicator for patients on 3+ medications</a:t>
            </a:r>
            <a:endParaRPr sz="1400">
              <a:solidFill>
                <a:schemeClr val="dk1"/>
              </a:solidFill>
            </a:endParaRPr>
          </a:p>
          <a:p>
            <a:pPr indent="-317500" lvl="0" marL="457200" rtl="0" algn="l">
              <a:lnSpc>
                <a:spcPct val="100000"/>
              </a:lnSpc>
              <a:spcBef>
                <a:spcPts val="0"/>
              </a:spcBef>
              <a:spcAft>
                <a:spcPts val="0"/>
              </a:spcAft>
              <a:buClr>
                <a:srgbClr val="800000"/>
              </a:buClr>
              <a:buSzPts val="1400"/>
              <a:buChar char="●"/>
            </a:pPr>
            <a:r>
              <a:rPr b="1" lang="en-US" sz="1400">
                <a:solidFill>
                  <a:schemeClr val="dk1"/>
                </a:solidFill>
              </a:rPr>
              <a:t>med_changes_total:</a:t>
            </a:r>
            <a:r>
              <a:rPr lang="en-US" sz="1400">
                <a:solidFill>
                  <a:schemeClr val="dk1"/>
                </a:solidFill>
              </a:rPr>
              <a:t> Count of medication changes (increases or decreases)</a:t>
            </a:r>
            <a:endParaRPr sz="1400">
              <a:solidFill>
                <a:schemeClr val="dk1"/>
              </a:solidFill>
            </a:endParaRPr>
          </a:p>
          <a:p>
            <a:pPr indent="-317500" lvl="0" marL="457200" rtl="0" algn="l">
              <a:lnSpc>
                <a:spcPct val="100000"/>
              </a:lnSpc>
              <a:spcBef>
                <a:spcPts val="0"/>
              </a:spcBef>
              <a:spcAft>
                <a:spcPts val="0"/>
              </a:spcAft>
              <a:buClr>
                <a:srgbClr val="800000"/>
              </a:buClr>
              <a:buSzPts val="1400"/>
              <a:buChar char="●"/>
            </a:pPr>
            <a:r>
              <a:rPr b="1" lang="en-US" sz="1400">
                <a:solidFill>
                  <a:schemeClr val="dk1"/>
                </a:solidFill>
              </a:rPr>
              <a:t>insulin_binary: </a:t>
            </a:r>
            <a:r>
              <a:rPr lang="en-US" sz="1400">
                <a:solidFill>
                  <a:schemeClr val="dk1"/>
                </a:solidFill>
              </a:rPr>
              <a:t>Flag for patients using insulin</a:t>
            </a:r>
            <a:endParaRPr sz="1400">
              <a:solidFill>
                <a:schemeClr val="dk1"/>
              </a:solidFill>
            </a:endParaRPr>
          </a:p>
          <a:p>
            <a:pPr indent="0" lvl="0" marL="0" rtl="0" algn="l">
              <a:lnSpc>
                <a:spcPct val="100000"/>
              </a:lnSpc>
              <a:spcBef>
                <a:spcPts val="1200"/>
              </a:spcBef>
              <a:spcAft>
                <a:spcPts val="0"/>
              </a:spcAft>
              <a:buNone/>
            </a:pPr>
            <a:r>
              <a:rPr b="1" lang="en-US" sz="1400">
                <a:solidFill>
                  <a:schemeClr val="dk1"/>
                </a:solidFill>
              </a:rPr>
              <a:t>Hospital Utilization:</a:t>
            </a:r>
            <a:endParaRPr b="1" sz="1400">
              <a:solidFill>
                <a:schemeClr val="dk1"/>
              </a:solidFill>
            </a:endParaRPr>
          </a:p>
          <a:p>
            <a:pPr indent="-317500" lvl="0" marL="457200" rtl="0" algn="l">
              <a:lnSpc>
                <a:spcPct val="100000"/>
              </a:lnSpc>
              <a:spcBef>
                <a:spcPts val="1200"/>
              </a:spcBef>
              <a:spcAft>
                <a:spcPts val="0"/>
              </a:spcAft>
              <a:buClr>
                <a:schemeClr val="dk1"/>
              </a:buClr>
              <a:buSzPts val="1400"/>
              <a:buChar char="•"/>
            </a:pPr>
            <a:r>
              <a:rPr b="1" lang="en-US" sz="1400">
                <a:solidFill>
                  <a:schemeClr val="dk1"/>
                </a:solidFill>
              </a:rPr>
              <a:t>total_visits:</a:t>
            </a:r>
            <a:r>
              <a:rPr lang="en-US" sz="1400">
                <a:solidFill>
                  <a:schemeClr val="dk1"/>
                </a:solidFill>
              </a:rPr>
              <a:t> Sum of outpatient, emergency, and inpatient visits</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b="1" lang="en-US" sz="1400">
                <a:solidFill>
                  <a:schemeClr val="dk1"/>
                </a:solidFill>
              </a:rPr>
              <a:t>repeated_emergency:</a:t>
            </a:r>
            <a:r>
              <a:rPr lang="en-US" sz="1400">
                <a:solidFill>
                  <a:schemeClr val="dk1"/>
                </a:solidFill>
              </a:rPr>
              <a:t> Flag for patients with multiple emergency visits</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b="1" lang="en-US" sz="1400">
                <a:solidFill>
                  <a:schemeClr val="dk1"/>
                </a:solidFill>
              </a:rPr>
              <a:t>all_usage: </a:t>
            </a:r>
            <a:r>
              <a:rPr lang="en-US" sz="1400">
                <a:solidFill>
                  <a:schemeClr val="dk1"/>
                </a:solidFill>
              </a:rPr>
              <a:t>Flag for patients who utilized all three care settings</a:t>
            </a:r>
            <a:endParaRPr sz="1400">
              <a:solidFill>
                <a:schemeClr val="dk1"/>
              </a:solidFill>
            </a:endParaRPr>
          </a:p>
        </p:txBody>
      </p:sp>
      <p:sp>
        <p:nvSpPr>
          <p:cNvPr id="280" name="Google Shape;280;g3333f4f2061_4_69"/>
          <p:cNvSpPr txBox="1"/>
          <p:nvPr>
            <p:ph idx="4" type="body"/>
          </p:nvPr>
        </p:nvSpPr>
        <p:spPr>
          <a:xfrm>
            <a:off x="6172306" y="7644949"/>
            <a:ext cx="5183100" cy="4200000"/>
          </a:xfrm>
          <a:prstGeom prst="rect">
            <a:avLst/>
          </a:prstGeom>
        </p:spPr>
        <p:txBody>
          <a:bodyPr anchorCtr="0" anchor="t" bIns="45700" lIns="0" spcFirstLastPara="1" rIns="0" wrap="square" tIns="45700">
            <a:noAutofit/>
          </a:bodyPr>
          <a:lstStyle/>
          <a:p>
            <a:pPr indent="0" lvl="0" marL="0" rtl="0" algn="l">
              <a:spcBef>
                <a:spcPts val="1000"/>
              </a:spcBef>
              <a:spcAft>
                <a:spcPts val="0"/>
              </a:spcAft>
              <a:buClr>
                <a:schemeClr val="dk1"/>
              </a:buClr>
              <a:buSzPts val="1100"/>
              <a:buFont typeface="Arial"/>
              <a:buNone/>
            </a:pPr>
            <a:r>
              <a:rPr b="1" lang="en-US" sz="1400">
                <a:solidFill>
                  <a:schemeClr val="dk1"/>
                </a:solidFill>
              </a:rPr>
              <a:t>Patient Risk Profile:</a:t>
            </a:r>
            <a:endParaRPr b="1" sz="1400">
              <a:solidFill>
                <a:schemeClr val="dk1"/>
              </a:solidFill>
            </a:endParaRPr>
          </a:p>
          <a:p>
            <a:pPr indent="0" lvl="0" marL="0" rtl="0" algn="l">
              <a:spcBef>
                <a:spcPts val="1000"/>
              </a:spcBef>
              <a:spcAft>
                <a:spcPts val="0"/>
              </a:spcAft>
              <a:buClr>
                <a:schemeClr val="dk1"/>
              </a:buClr>
              <a:buSzPts val="1100"/>
              <a:buFont typeface="Arial"/>
              <a:buNone/>
            </a:pPr>
            <a:r>
              <a:rPr lang="en-US" sz="1400">
                <a:solidFill>
                  <a:schemeClr val="dk1"/>
                </a:solidFill>
              </a:rPr>
              <a:t>age_risk: Age-based risk stratification (1-5 scale)</a:t>
            </a:r>
            <a:endParaRPr sz="1400">
              <a:solidFill>
                <a:schemeClr val="dk1"/>
              </a:solidFill>
            </a:endParaRPr>
          </a:p>
          <a:p>
            <a:pPr indent="0" lvl="0" marL="0" rtl="0" algn="l">
              <a:spcBef>
                <a:spcPts val="1000"/>
              </a:spcBef>
              <a:spcAft>
                <a:spcPts val="0"/>
              </a:spcAft>
              <a:buClr>
                <a:schemeClr val="dk1"/>
              </a:buClr>
              <a:buSzPts val="1100"/>
              <a:buFont typeface="Arial"/>
              <a:buNone/>
            </a:pPr>
            <a:r>
              <a:rPr lang="en-US" sz="1400">
                <a:solidFill>
                  <a:schemeClr val="dk1"/>
                </a:solidFill>
              </a:rPr>
              <a:t>risk_score: Composite risk score combining:</a:t>
            </a:r>
            <a:endParaRPr sz="1400">
              <a:solidFill>
                <a:schemeClr val="dk1"/>
              </a:solidFill>
            </a:endParaRPr>
          </a:p>
          <a:p>
            <a:pPr indent="-317500" lvl="0" marL="457200" rtl="0" algn="l">
              <a:spcBef>
                <a:spcPts val="1000"/>
              </a:spcBef>
              <a:spcAft>
                <a:spcPts val="0"/>
              </a:spcAft>
              <a:buClr>
                <a:schemeClr val="dk1"/>
              </a:buClr>
              <a:buSzPts val="1400"/>
              <a:buChar char="•"/>
            </a:pPr>
            <a:r>
              <a:rPr lang="en-US" sz="1400">
                <a:solidFill>
                  <a:schemeClr val="dk1"/>
                </a:solidFill>
              </a:rPr>
              <a:t>Age risk</a:t>
            </a:r>
            <a:r>
              <a:rPr lang="en-US" sz="1400">
                <a:solidFill>
                  <a:schemeClr val="dk1"/>
                </a:solidFill>
              </a:rPr>
              <a:t> </a:t>
            </a:r>
            <a:endParaRPr sz="1400">
              <a:solidFill>
                <a:schemeClr val="dk1"/>
              </a:solidFill>
            </a:endParaRPr>
          </a:p>
          <a:p>
            <a:pPr indent="-317500" lvl="0" marL="457200" rtl="0" algn="l">
              <a:spcBef>
                <a:spcPts val="0"/>
              </a:spcBef>
              <a:spcAft>
                <a:spcPts val="0"/>
              </a:spcAft>
              <a:buClr>
                <a:schemeClr val="dk1"/>
              </a:buClr>
              <a:buSzPts val="1400"/>
              <a:buChar char="•"/>
            </a:pPr>
            <a:r>
              <a:rPr lang="en-US" sz="1400">
                <a:solidFill>
                  <a:schemeClr val="dk1"/>
                </a:solidFill>
              </a:rPr>
              <a:t>Inpatient history (weighted x2)</a:t>
            </a:r>
            <a:endParaRPr sz="1400">
              <a:solidFill>
                <a:schemeClr val="dk1"/>
              </a:solidFill>
            </a:endParaRPr>
          </a:p>
          <a:p>
            <a:pPr indent="-317500" lvl="0" marL="457200" rtl="0" algn="l">
              <a:spcBef>
                <a:spcPts val="0"/>
              </a:spcBef>
              <a:spcAft>
                <a:spcPts val="0"/>
              </a:spcAft>
              <a:buClr>
                <a:schemeClr val="dk1"/>
              </a:buClr>
              <a:buSzPts val="1400"/>
              <a:buChar char="•"/>
            </a:pPr>
            <a:r>
              <a:rPr lang="en-US" sz="1400">
                <a:solidFill>
                  <a:schemeClr val="dk1"/>
                </a:solidFill>
              </a:rPr>
              <a:t>Emergency visits (weighted x1.5)</a:t>
            </a:r>
            <a:endParaRPr sz="1400">
              <a:solidFill>
                <a:schemeClr val="dk1"/>
              </a:solidFill>
            </a:endParaRPr>
          </a:p>
          <a:p>
            <a:pPr indent="-317500" lvl="0" marL="457200" rtl="0" algn="l">
              <a:spcBef>
                <a:spcPts val="0"/>
              </a:spcBef>
              <a:spcAft>
                <a:spcPts val="0"/>
              </a:spcAft>
              <a:buClr>
                <a:schemeClr val="dk1"/>
              </a:buClr>
              <a:buSzPts val="1400"/>
              <a:buChar char="•"/>
            </a:pPr>
            <a:r>
              <a:rPr lang="en-US" sz="1400">
                <a:solidFill>
                  <a:schemeClr val="dk1"/>
                </a:solidFill>
              </a:rPr>
              <a:t>Medication count (weighted x1.2)</a:t>
            </a:r>
            <a:endParaRPr sz="1400">
              <a:solidFill>
                <a:schemeClr val="dk1"/>
              </a:solidFill>
            </a:endParaRPr>
          </a:p>
          <a:p>
            <a:pPr indent="0" lvl="0" marL="0" rtl="0" algn="l">
              <a:spcBef>
                <a:spcPts val="1000"/>
              </a:spcBef>
              <a:spcAft>
                <a:spcPts val="0"/>
              </a:spcAft>
              <a:buClr>
                <a:schemeClr val="dk1"/>
              </a:buClr>
              <a:buSzPts val="1100"/>
              <a:buFont typeface="Arial"/>
              <a:buNone/>
            </a:pPr>
            <a:r>
              <a:rPr b="1" lang="en-US" sz="1400">
                <a:solidFill>
                  <a:schemeClr val="dk1"/>
                </a:solidFill>
              </a:rPr>
              <a:t>Admission Characteristics</a:t>
            </a:r>
            <a:endParaRPr b="1" sz="1400">
              <a:solidFill>
                <a:schemeClr val="dk1"/>
              </a:solidFill>
            </a:endParaRPr>
          </a:p>
          <a:p>
            <a:pPr indent="-317500" lvl="0" marL="457200" rtl="0" algn="l">
              <a:spcBef>
                <a:spcPts val="1000"/>
              </a:spcBef>
              <a:spcAft>
                <a:spcPts val="0"/>
              </a:spcAft>
              <a:buClr>
                <a:schemeClr val="dk1"/>
              </a:buClr>
              <a:buSzPts val="1400"/>
              <a:buChar char="•"/>
            </a:pPr>
            <a:r>
              <a:rPr b="1" lang="en-US" sz="1400">
                <a:solidFill>
                  <a:schemeClr val="dk1"/>
                </a:solidFill>
              </a:rPr>
              <a:t>is_emergency: </a:t>
            </a:r>
            <a:r>
              <a:rPr lang="en-US" sz="1400">
                <a:solidFill>
                  <a:schemeClr val="dk1"/>
                </a:solidFill>
              </a:rPr>
              <a:t>Binary indicator for urgent/emergency admissions</a:t>
            </a:r>
            <a:endParaRPr sz="1400">
              <a:solidFill>
                <a:schemeClr val="dk1"/>
              </a:solidFill>
            </a:endParaRPr>
          </a:p>
        </p:txBody>
      </p:sp>
      <p:sp>
        <p:nvSpPr>
          <p:cNvPr id="281" name="Google Shape;281;g3333f4f2061_4_69"/>
          <p:cNvSpPr txBox="1"/>
          <p:nvPr>
            <p:ph idx="12" type="sldNum"/>
          </p:nvPr>
        </p:nvSpPr>
        <p:spPr>
          <a:xfrm>
            <a:off x="8610601" y="6459132"/>
            <a:ext cx="34323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en-US"/>
              <a:t>‹#›</a:t>
            </a:fld>
            <a:endParaRPr/>
          </a:p>
        </p:txBody>
      </p:sp>
      <p:sp>
        <p:nvSpPr>
          <p:cNvPr id="282" name="Google Shape;282;g3333f4f2061_4_69"/>
          <p:cNvSpPr/>
          <p:nvPr/>
        </p:nvSpPr>
        <p:spPr>
          <a:xfrm>
            <a:off x="2281200" y="1422129"/>
            <a:ext cx="4825800" cy="453900"/>
          </a:xfrm>
          <a:prstGeom prst="rect">
            <a:avLst/>
          </a:prstGeom>
          <a:solidFill>
            <a:srgbClr val="F3F3F3"/>
          </a:solidFill>
          <a:ln cap="flat" cmpd="sng" w="19050">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2400"/>
              <a:buFont typeface="Arial"/>
              <a:buNone/>
            </a:pPr>
            <a:r>
              <a:rPr b="1" lang="en-US" sz="1600">
                <a:solidFill>
                  <a:srgbClr val="980000"/>
                </a:solidFill>
                <a:latin typeface="Helvetica Neue"/>
                <a:ea typeface="Helvetica Neue"/>
                <a:cs typeface="Helvetica Neue"/>
                <a:sym typeface="Helvetica Neue"/>
              </a:rPr>
              <a:t>Medication Management</a:t>
            </a:r>
            <a:endParaRPr b="1">
              <a:solidFill>
                <a:srgbClr val="980000"/>
              </a:solidFill>
              <a:latin typeface="Helvetica Neue"/>
              <a:ea typeface="Helvetica Neue"/>
              <a:cs typeface="Helvetica Neue"/>
              <a:sym typeface="Helvetica Neue"/>
            </a:endParaRPr>
          </a:p>
        </p:txBody>
      </p:sp>
      <p:graphicFrame>
        <p:nvGraphicFramePr>
          <p:cNvPr id="283" name="Google Shape;283;g3333f4f2061_4_69"/>
          <p:cNvGraphicFramePr/>
          <p:nvPr/>
        </p:nvGraphicFramePr>
        <p:xfrm>
          <a:off x="2281200" y="1876029"/>
          <a:ext cx="3000000" cy="3000000"/>
        </p:xfrm>
        <a:graphic>
          <a:graphicData uri="http://schemas.openxmlformats.org/drawingml/2006/table">
            <a:tbl>
              <a:tblPr>
                <a:noFill/>
                <a:tableStyleId>{6F36B0A0-8AF3-486A-A779-009A98428F98}</a:tableStyleId>
              </a:tblPr>
              <a:tblGrid>
                <a:gridCol w="1867650"/>
                <a:gridCol w="2958150"/>
              </a:tblGrid>
              <a:tr h="634925">
                <a:tc>
                  <a:txBody>
                    <a:bodyPr/>
                    <a:lstStyle/>
                    <a:p>
                      <a:pPr indent="0" lvl="0" marL="0" rtl="0" algn="l">
                        <a:spcBef>
                          <a:spcPts val="0"/>
                        </a:spcBef>
                        <a:spcAft>
                          <a:spcPts val="0"/>
                        </a:spcAft>
                        <a:buNone/>
                      </a:pPr>
                      <a:r>
                        <a:rPr b="1" lang="en-US" sz="1300">
                          <a:latin typeface="Helvetica Neue"/>
                          <a:ea typeface="Helvetica Neue"/>
                          <a:cs typeface="Helvetica Neue"/>
                          <a:sym typeface="Helvetica Neue"/>
                        </a:rPr>
                        <a:t>on_multiple_meds</a:t>
                      </a:r>
                      <a:endParaRPr b="1" sz="1300">
                        <a:latin typeface="Helvetica Neue"/>
                        <a:ea typeface="Helvetica Neue"/>
                        <a:cs typeface="Helvetica Neue"/>
                        <a:sym typeface="Helvetica Neue"/>
                      </a:endParaRPr>
                    </a:p>
                  </a:txBody>
                  <a:tcPr marT="91425" marB="91425" marR="91425" marL="91425" anchor="ctr"/>
                </a:tc>
                <a:tc>
                  <a:txBody>
                    <a:bodyPr/>
                    <a:lstStyle/>
                    <a:p>
                      <a:pPr indent="0" lvl="0" marL="0" rtl="0" algn="l">
                        <a:spcBef>
                          <a:spcPts val="0"/>
                        </a:spcBef>
                        <a:spcAft>
                          <a:spcPts val="0"/>
                        </a:spcAft>
                        <a:buNone/>
                      </a:pPr>
                      <a:r>
                        <a:rPr lang="en-US" sz="1300">
                          <a:latin typeface="Helvetica Neue"/>
                          <a:ea typeface="Helvetica Neue"/>
                          <a:cs typeface="Helvetica Neue"/>
                          <a:sym typeface="Helvetica Neue"/>
                        </a:rPr>
                        <a:t>Binary indicator for patients on 3+ medications</a:t>
                      </a:r>
                      <a:endParaRPr sz="1300">
                        <a:latin typeface="Helvetica Neue"/>
                        <a:ea typeface="Helvetica Neue"/>
                        <a:cs typeface="Helvetica Neue"/>
                        <a:sym typeface="Helvetica Neue"/>
                      </a:endParaRPr>
                    </a:p>
                  </a:txBody>
                  <a:tcPr marT="91425" marB="91425" marR="91425" marL="91425" anchor="ctr"/>
                </a:tc>
              </a:tr>
              <a:tr h="634925">
                <a:tc>
                  <a:txBody>
                    <a:bodyPr/>
                    <a:lstStyle/>
                    <a:p>
                      <a:pPr indent="0" lvl="0" marL="0" rtl="0" algn="l">
                        <a:spcBef>
                          <a:spcPts val="0"/>
                        </a:spcBef>
                        <a:spcAft>
                          <a:spcPts val="0"/>
                        </a:spcAft>
                        <a:buNone/>
                      </a:pPr>
                      <a:r>
                        <a:rPr b="1" lang="en-US" sz="1300">
                          <a:latin typeface="Helvetica Neue"/>
                          <a:ea typeface="Helvetica Neue"/>
                          <a:cs typeface="Helvetica Neue"/>
                          <a:sym typeface="Helvetica Neue"/>
                        </a:rPr>
                        <a:t>med_changes_total</a:t>
                      </a:r>
                      <a:endParaRPr b="1" sz="1300">
                        <a:latin typeface="Helvetica Neue"/>
                        <a:ea typeface="Helvetica Neue"/>
                        <a:cs typeface="Helvetica Neue"/>
                        <a:sym typeface="Helvetica Neue"/>
                      </a:endParaRPr>
                    </a:p>
                  </a:txBody>
                  <a:tcPr marT="91425" marB="91425" marR="91425" marL="91425" anchor="ctr"/>
                </a:tc>
                <a:tc>
                  <a:txBody>
                    <a:bodyPr/>
                    <a:lstStyle/>
                    <a:p>
                      <a:pPr indent="0" lvl="0" marL="0" rtl="0" algn="l">
                        <a:spcBef>
                          <a:spcPts val="0"/>
                        </a:spcBef>
                        <a:spcAft>
                          <a:spcPts val="0"/>
                        </a:spcAft>
                        <a:buNone/>
                      </a:pPr>
                      <a:r>
                        <a:rPr lang="en-US" sz="1300">
                          <a:latin typeface="Helvetica Neue"/>
                          <a:ea typeface="Helvetica Neue"/>
                          <a:cs typeface="Helvetica Neue"/>
                          <a:sym typeface="Helvetica Neue"/>
                        </a:rPr>
                        <a:t>Count of medication changes (increases or decreases)</a:t>
                      </a:r>
                      <a:endParaRPr sz="1300">
                        <a:latin typeface="Helvetica Neue"/>
                        <a:ea typeface="Helvetica Neue"/>
                        <a:cs typeface="Helvetica Neue"/>
                        <a:sym typeface="Helvetica Neue"/>
                      </a:endParaRPr>
                    </a:p>
                  </a:txBody>
                  <a:tcPr marT="91425" marB="91425" marR="91425" marL="91425" anchor="ctr"/>
                </a:tc>
              </a:tr>
              <a:tr h="634925">
                <a:tc>
                  <a:txBody>
                    <a:bodyPr/>
                    <a:lstStyle/>
                    <a:p>
                      <a:pPr indent="0" lvl="0" marL="0" rtl="0" algn="l">
                        <a:spcBef>
                          <a:spcPts val="0"/>
                        </a:spcBef>
                        <a:spcAft>
                          <a:spcPts val="0"/>
                        </a:spcAft>
                        <a:buNone/>
                      </a:pPr>
                      <a:r>
                        <a:rPr b="1" lang="en-US" sz="1300">
                          <a:latin typeface="Helvetica Neue"/>
                          <a:ea typeface="Helvetica Neue"/>
                          <a:cs typeface="Helvetica Neue"/>
                          <a:sym typeface="Helvetica Neue"/>
                        </a:rPr>
                        <a:t>insulin_binary</a:t>
                      </a:r>
                      <a:endParaRPr b="1" sz="1300">
                        <a:latin typeface="Helvetica Neue"/>
                        <a:ea typeface="Helvetica Neue"/>
                        <a:cs typeface="Helvetica Neue"/>
                        <a:sym typeface="Helvetica Neue"/>
                      </a:endParaRPr>
                    </a:p>
                  </a:txBody>
                  <a:tcPr marT="91425" marB="91425" marR="91425" marL="91425" anchor="ctr"/>
                </a:tc>
                <a:tc>
                  <a:txBody>
                    <a:bodyPr/>
                    <a:lstStyle/>
                    <a:p>
                      <a:pPr indent="0" lvl="0" marL="0" rtl="0" algn="l">
                        <a:spcBef>
                          <a:spcPts val="0"/>
                        </a:spcBef>
                        <a:spcAft>
                          <a:spcPts val="0"/>
                        </a:spcAft>
                        <a:buNone/>
                      </a:pPr>
                      <a:r>
                        <a:rPr lang="en-US" sz="1300">
                          <a:latin typeface="Helvetica Neue"/>
                          <a:ea typeface="Helvetica Neue"/>
                          <a:cs typeface="Helvetica Neue"/>
                          <a:sym typeface="Helvetica Neue"/>
                        </a:rPr>
                        <a:t>Flag for patients using insulin</a:t>
                      </a:r>
                      <a:endParaRPr sz="1300">
                        <a:latin typeface="Helvetica Neue"/>
                        <a:ea typeface="Helvetica Neue"/>
                        <a:cs typeface="Helvetica Neue"/>
                        <a:sym typeface="Helvetica Neue"/>
                      </a:endParaRPr>
                    </a:p>
                  </a:txBody>
                  <a:tcPr marT="91425" marB="91425" marR="91425" marL="91425" anchor="ctr"/>
                </a:tc>
              </a:tr>
            </a:tbl>
          </a:graphicData>
        </a:graphic>
      </p:graphicFrame>
      <p:sp>
        <p:nvSpPr>
          <p:cNvPr id="284" name="Google Shape;284;g3333f4f2061_4_69"/>
          <p:cNvSpPr/>
          <p:nvPr/>
        </p:nvSpPr>
        <p:spPr>
          <a:xfrm>
            <a:off x="7213800" y="1422129"/>
            <a:ext cx="4825800" cy="453900"/>
          </a:xfrm>
          <a:prstGeom prst="rect">
            <a:avLst/>
          </a:prstGeom>
          <a:solidFill>
            <a:srgbClr val="F3F3F3"/>
          </a:solidFill>
          <a:ln cap="flat" cmpd="sng" w="19050">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2400"/>
              <a:buFont typeface="Arial"/>
              <a:buNone/>
            </a:pPr>
            <a:r>
              <a:rPr b="1" lang="en-US" sz="1600">
                <a:solidFill>
                  <a:srgbClr val="980000"/>
                </a:solidFill>
                <a:latin typeface="Helvetica Neue"/>
                <a:ea typeface="Helvetica Neue"/>
                <a:cs typeface="Helvetica Neue"/>
                <a:sym typeface="Helvetica Neue"/>
              </a:rPr>
              <a:t>Patient Risk Profile</a:t>
            </a:r>
            <a:endParaRPr b="1">
              <a:solidFill>
                <a:srgbClr val="980000"/>
              </a:solidFill>
              <a:latin typeface="Helvetica Neue"/>
              <a:ea typeface="Helvetica Neue"/>
              <a:cs typeface="Helvetica Neue"/>
              <a:sym typeface="Helvetica Neue"/>
            </a:endParaRPr>
          </a:p>
        </p:txBody>
      </p:sp>
      <p:graphicFrame>
        <p:nvGraphicFramePr>
          <p:cNvPr id="285" name="Google Shape;285;g3333f4f2061_4_69"/>
          <p:cNvGraphicFramePr/>
          <p:nvPr/>
        </p:nvGraphicFramePr>
        <p:xfrm>
          <a:off x="7213800" y="1876029"/>
          <a:ext cx="3000000" cy="3000000"/>
        </p:xfrm>
        <a:graphic>
          <a:graphicData uri="http://schemas.openxmlformats.org/drawingml/2006/table">
            <a:tbl>
              <a:tblPr>
                <a:noFill/>
                <a:tableStyleId>{6F36B0A0-8AF3-486A-A779-009A98428F98}</a:tableStyleId>
              </a:tblPr>
              <a:tblGrid>
                <a:gridCol w="1867650"/>
                <a:gridCol w="2958150"/>
              </a:tblGrid>
              <a:tr h="365750">
                <a:tc>
                  <a:txBody>
                    <a:bodyPr/>
                    <a:lstStyle/>
                    <a:p>
                      <a:pPr indent="0" lvl="0" marL="0" rtl="0" algn="l">
                        <a:spcBef>
                          <a:spcPts val="0"/>
                        </a:spcBef>
                        <a:spcAft>
                          <a:spcPts val="0"/>
                        </a:spcAft>
                        <a:buNone/>
                      </a:pPr>
                      <a:r>
                        <a:rPr b="1" lang="en-US" sz="1300">
                          <a:latin typeface="Helvetica Neue"/>
                          <a:ea typeface="Helvetica Neue"/>
                          <a:cs typeface="Helvetica Neue"/>
                          <a:sym typeface="Helvetica Neue"/>
                        </a:rPr>
                        <a:t>age_risk</a:t>
                      </a:r>
                      <a:endParaRPr b="1" sz="1300">
                        <a:latin typeface="Helvetica Neue"/>
                        <a:ea typeface="Helvetica Neue"/>
                        <a:cs typeface="Helvetica Neue"/>
                        <a:sym typeface="Helvetica Neue"/>
                      </a:endParaRPr>
                    </a:p>
                  </a:txBody>
                  <a:tcPr marT="91425" marB="91425" marR="91425" marL="91425" anchor="ctr"/>
                </a:tc>
                <a:tc>
                  <a:txBody>
                    <a:bodyPr/>
                    <a:lstStyle/>
                    <a:p>
                      <a:pPr indent="0" lvl="0" marL="0" rtl="0" algn="l">
                        <a:spcBef>
                          <a:spcPts val="0"/>
                        </a:spcBef>
                        <a:spcAft>
                          <a:spcPts val="0"/>
                        </a:spcAft>
                        <a:buNone/>
                      </a:pPr>
                      <a:r>
                        <a:rPr lang="en-US" sz="1300">
                          <a:latin typeface="Helvetica Neue"/>
                          <a:ea typeface="Helvetica Neue"/>
                          <a:cs typeface="Helvetica Neue"/>
                          <a:sym typeface="Helvetica Neue"/>
                        </a:rPr>
                        <a:t>Age risk</a:t>
                      </a:r>
                      <a:endParaRPr sz="1300">
                        <a:latin typeface="Helvetica Neue"/>
                        <a:ea typeface="Helvetica Neue"/>
                        <a:cs typeface="Helvetica Neue"/>
                        <a:sym typeface="Helvetica Neue"/>
                      </a:endParaRPr>
                    </a:p>
                  </a:txBody>
                  <a:tcPr marT="91425" marB="91425" marR="91425" marL="91425" anchor="ctr"/>
                </a:tc>
              </a:tr>
              <a:tr h="365750">
                <a:tc rowSpan="4">
                  <a:txBody>
                    <a:bodyPr/>
                    <a:lstStyle/>
                    <a:p>
                      <a:pPr indent="0" lvl="0" marL="0" rtl="0" algn="l">
                        <a:spcBef>
                          <a:spcPts val="0"/>
                        </a:spcBef>
                        <a:spcAft>
                          <a:spcPts val="0"/>
                        </a:spcAft>
                        <a:buNone/>
                      </a:pPr>
                      <a:r>
                        <a:rPr b="1" lang="en-US" sz="1300">
                          <a:latin typeface="Helvetica Neue"/>
                          <a:ea typeface="Helvetica Neue"/>
                          <a:cs typeface="Helvetica Neue"/>
                          <a:sym typeface="Helvetica Neue"/>
                        </a:rPr>
                        <a:t>risk_score</a:t>
                      </a:r>
                      <a:endParaRPr b="1" sz="1300">
                        <a:latin typeface="Helvetica Neue"/>
                        <a:ea typeface="Helvetica Neue"/>
                        <a:cs typeface="Helvetica Neue"/>
                        <a:sym typeface="Helvetica Neue"/>
                      </a:endParaRPr>
                    </a:p>
                    <a:p>
                      <a:pPr indent="0" lvl="0" marL="0" rtl="0" algn="l">
                        <a:spcBef>
                          <a:spcPts val="0"/>
                        </a:spcBef>
                        <a:spcAft>
                          <a:spcPts val="0"/>
                        </a:spcAft>
                        <a:buNone/>
                      </a:pPr>
                      <a:r>
                        <a:rPr lang="en-US" sz="1300">
                          <a:latin typeface="Helvetica Neue"/>
                          <a:ea typeface="Helvetica Neue"/>
                          <a:cs typeface="Helvetica Neue"/>
                          <a:sym typeface="Helvetica Neue"/>
                        </a:rPr>
                        <a:t>Composite risk score by this formula:</a:t>
                      </a:r>
                      <a:endParaRPr sz="1300">
                        <a:latin typeface="Helvetica Neue"/>
                        <a:ea typeface="Helvetica Neue"/>
                        <a:cs typeface="Helvetica Neue"/>
                        <a:sym typeface="Helvetica Neue"/>
                      </a:endParaRPr>
                    </a:p>
                    <a:p>
                      <a:pPr indent="0" lvl="0" marL="0" rtl="0" algn="l">
                        <a:spcBef>
                          <a:spcPts val="0"/>
                        </a:spcBef>
                        <a:spcAft>
                          <a:spcPts val="0"/>
                        </a:spcAft>
                        <a:buNone/>
                      </a:pPr>
                      <a:r>
                        <a:rPr b="1" i="1" lang="en-US" sz="1300">
                          <a:latin typeface="Helvetica Neue"/>
                          <a:ea typeface="Helvetica Neue"/>
                          <a:cs typeface="Helvetica Neue"/>
                          <a:sym typeface="Helvetica Neue"/>
                        </a:rPr>
                        <a:t>risk_score = w_A+</a:t>
                      </a:r>
                      <a:r>
                        <a:rPr b="1" i="1" lang="en-US" sz="1300">
                          <a:latin typeface="Helvetica Neue"/>
                          <a:ea typeface="Helvetica Neue"/>
                          <a:cs typeface="Helvetica Neue"/>
                          <a:sym typeface="Helvetica Neue"/>
                        </a:rPr>
                        <a:t>(</a:t>
                      </a:r>
                      <a:r>
                        <a:rPr b="1" i="1" lang="en-US" sz="1300">
                          <a:latin typeface="Helvetica Neue"/>
                          <a:ea typeface="Helvetica Neue"/>
                          <a:cs typeface="Helvetica Neue"/>
                          <a:sym typeface="Helvetica Neue"/>
                        </a:rPr>
                        <a:t>w_I</a:t>
                      </a:r>
                      <a:r>
                        <a:rPr b="1" i="1" lang="en-US" sz="1300">
                          <a:latin typeface="Helvetica Neue"/>
                          <a:ea typeface="Helvetica Neue"/>
                          <a:cs typeface="Helvetica Neue"/>
                          <a:sym typeface="Helvetica Neue"/>
                        </a:rPr>
                        <a:t>×2)</a:t>
                      </a:r>
                      <a:r>
                        <a:rPr b="1" i="1" lang="en-US" sz="1300">
                          <a:latin typeface="Helvetica Neue"/>
                          <a:ea typeface="Helvetica Neue"/>
                          <a:cs typeface="Helvetica Neue"/>
                          <a:sym typeface="Helvetica Neue"/>
                        </a:rPr>
                        <a:t>+(w_E×1.5)+(w_M×1.2)</a:t>
                      </a:r>
                      <a:endParaRPr b="1" sz="1300">
                        <a:latin typeface="Helvetica Neue"/>
                        <a:ea typeface="Helvetica Neue"/>
                        <a:cs typeface="Helvetica Neue"/>
                        <a:sym typeface="Helvetica Neue"/>
                      </a:endParaRPr>
                    </a:p>
                  </a:txBody>
                  <a:tcPr marT="91425" marB="91425" marR="91425" marL="91425" anchor="ctr"/>
                </a:tc>
                <a:tc>
                  <a:txBody>
                    <a:bodyPr/>
                    <a:lstStyle/>
                    <a:p>
                      <a:pPr indent="0" lvl="0" marL="0" rtl="0" algn="l">
                        <a:spcBef>
                          <a:spcPts val="0"/>
                        </a:spcBef>
                        <a:spcAft>
                          <a:spcPts val="0"/>
                        </a:spcAft>
                        <a:buNone/>
                      </a:pPr>
                      <a:r>
                        <a:rPr lang="en-US" sz="1300">
                          <a:latin typeface="Helvetica Neue"/>
                          <a:ea typeface="Helvetica Neue"/>
                          <a:cs typeface="Helvetica Neue"/>
                          <a:sym typeface="Helvetica Neue"/>
                        </a:rPr>
                        <a:t>Age risk</a:t>
                      </a:r>
                      <a:endParaRPr sz="1300">
                        <a:latin typeface="Helvetica Neue"/>
                        <a:ea typeface="Helvetica Neue"/>
                        <a:cs typeface="Helvetica Neue"/>
                        <a:sym typeface="Helvetica Neue"/>
                      </a:endParaRPr>
                    </a:p>
                  </a:txBody>
                  <a:tcPr marT="91425" marB="91425" marR="91425" marL="91425" anchor="ctr"/>
                </a:tc>
              </a:tr>
              <a:tr h="365750">
                <a:tc vMerge="1"/>
                <a:tc>
                  <a:txBody>
                    <a:bodyPr/>
                    <a:lstStyle/>
                    <a:p>
                      <a:pPr indent="0" lvl="0" marL="0" rtl="0" algn="l">
                        <a:spcBef>
                          <a:spcPts val="0"/>
                        </a:spcBef>
                        <a:spcAft>
                          <a:spcPts val="0"/>
                        </a:spcAft>
                        <a:buClr>
                          <a:schemeClr val="dk1"/>
                        </a:buClr>
                        <a:buSzPts val="1100"/>
                        <a:buFont typeface="Arial"/>
                        <a:buNone/>
                      </a:pPr>
                      <a:r>
                        <a:rPr lang="en-US" sz="1300">
                          <a:solidFill>
                            <a:schemeClr val="dk1"/>
                          </a:solidFill>
                          <a:latin typeface="Helvetica Neue"/>
                          <a:ea typeface="Helvetica Neue"/>
                          <a:cs typeface="Helvetica Neue"/>
                          <a:sym typeface="Helvetica Neue"/>
                        </a:rPr>
                        <a:t>Inpatient history (weighted x2)</a:t>
                      </a:r>
                      <a:endParaRPr sz="1300">
                        <a:latin typeface="Helvetica Neue"/>
                        <a:ea typeface="Helvetica Neue"/>
                        <a:cs typeface="Helvetica Neue"/>
                        <a:sym typeface="Helvetica Neue"/>
                      </a:endParaRPr>
                    </a:p>
                  </a:txBody>
                  <a:tcPr marT="91425" marB="91425" marR="91425" marL="91425" anchor="ctr"/>
                </a:tc>
              </a:tr>
              <a:tr h="365750">
                <a:tc vMerge="1"/>
                <a:tc>
                  <a:txBody>
                    <a:bodyPr/>
                    <a:lstStyle/>
                    <a:p>
                      <a:pPr indent="0" lvl="0" marL="0" rtl="0" algn="l">
                        <a:spcBef>
                          <a:spcPts val="0"/>
                        </a:spcBef>
                        <a:spcAft>
                          <a:spcPts val="0"/>
                        </a:spcAft>
                        <a:buNone/>
                      </a:pPr>
                      <a:r>
                        <a:rPr lang="en-US" sz="1300">
                          <a:latin typeface="Helvetica Neue"/>
                          <a:ea typeface="Helvetica Neue"/>
                          <a:cs typeface="Helvetica Neue"/>
                          <a:sym typeface="Helvetica Neue"/>
                        </a:rPr>
                        <a:t>Emergency visits (weighted x1.5)</a:t>
                      </a:r>
                      <a:endParaRPr sz="1300">
                        <a:latin typeface="Helvetica Neue"/>
                        <a:ea typeface="Helvetica Neue"/>
                        <a:cs typeface="Helvetica Neue"/>
                        <a:sym typeface="Helvetica Neue"/>
                      </a:endParaRPr>
                    </a:p>
                  </a:txBody>
                  <a:tcPr marT="91425" marB="91425" marR="91425" marL="91425" anchor="ctr"/>
                </a:tc>
              </a:tr>
              <a:tr h="365750">
                <a:tc vMerge="1"/>
                <a:tc>
                  <a:txBody>
                    <a:bodyPr/>
                    <a:lstStyle/>
                    <a:p>
                      <a:pPr indent="0" lvl="0" marL="0" rtl="0" algn="l">
                        <a:spcBef>
                          <a:spcPts val="0"/>
                        </a:spcBef>
                        <a:spcAft>
                          <a:spcPts val="0"/>
                        </a:spcAft>
                        <a:buNone/>
                      </a:pPr>
                      <a:r>
                        <a:rPr lang="en-US" sz="1300">
                          <a:latin typeface="Helvetica Neue"/>
                          <a:ea typeface="Helvetica Neue"/>
                          <a:cs typeface="Helvetica Neue"/>
                          <a:sym typeface="Helvetica Neue"/>
                        </a:rPr>
                        <a:t>Medication count (weighted x1.2)</a:t>
                      </a:r>
                      <a:endParaRPr sz="1300">
                        <a:latin typeface="Helvetica Neue"/>
                        <a:ea typeface="Helvetica Neue"/>
                        <a:cs typeface="Helvetica Neue"/>
                        <a:sym typeface="Helvetica Neue"/>
                      </a:endParaRPr>
                    </a:p>
                  </a:txBody>
                  <a:tcPr marT="91425" marB="91425" marR="91425" marL="91425" anchor="ctr"/>
                </a:tc>
              </a:tr>
            </a:tbl>
          </a:graphicData>
        </a:graphic>
      </p:graphicFrame>
      <p:sp>
        <p:nvSpPr>
          <p:cNvPr id="286" name="Google Shape;286;g3333f4f2061_4_69"/>
          <p:cNvSpPr/>
          <p:nvPr/>
        </p:nvSpPr>
        <p:spPr>
          <a:xfrm>
            <a:off x="2281200" y="3895904"/>
            <a:ext cx="4825800" cy="453900"/>
          </a:xfrm>
          <a:prstGeom prst="rect">
            <a:avLst/>
          </a:prstGeom>
          <a:solidFill>
            <a:srgbClr val="F3F3F3"/>
          </a:solidFill>
          <a:ln cap="flat" cmpd="sng" w="19050">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2400"/>
              <a:buFont typeface="Arial"/>
              <a:buNone/>
            </a:pPr>
            <a:r>
              <a:rPr b="1" lang="en-US" sz="1600">
                <a:solidFill>
                  <a:srgbClr val="980000"/>
                </a:solidFill>
                <a:latin typeface="Helvetica Neue"/>
                <a:ea typeface="Helvetica Neue"/>
                <a:cs typeface="Helvetica Neue"/>
                <a:sym typeface="Helvetica Neue"/>
              </a:rPr>
              <a:t>Hospital Utilization</a:t>
            </a:r>
            <a:endParaRPr b="1">
              <a:solidFill>
                <a:srgbClr val="980000"/>
              </a:solidFill>
              <a:latin typeface="Helvetica Neue"/>
              <a:ea typeface="Helvetica Neue"/>
              <a:cs typeface="Helvetica Neue"/>
              <a:sym typeface="Helvetica Neue"/>
            </a:endParaRPr>
          </a:p>
        </p:txBody>
      </p:sp>
      <p:graphicFrame>
        <p:nvGraphicFramePr>
          <p:cNvPr id="287" name="Google Shape;287;g3333f4f2061_4_69"/>
          <p:cNvGraphicFramePr/>
          <p:nvPr/>
        </p:nvGraphicFramePr>
        <p:xfrm>
          <a:off x="2281200" y="4349804"/>
          <a:ext cx="3000000" cy="3000000"/>
        </p:xfrm>
        <a:graphic>
          <a:graphicData uri="http://schemas.openxmlformats.org/drawingml/2006/table">
            <a:tbl>
              <a:tblPr>
                <a:noFill/>
                <a:tableStyleId>{6F36B0A0-8AF3-486A-A779-009A98428F98}</a:tableStyleId>
              </a:tblPr>
              <a:tblGrid>
                <a:gridCol w="1867650"/>
                <a:gridCol w="2958150"/>
              </a:tblGrid>
              <a:tr h="609575">
                <a:tc>
                  <a:txBody>
                    <a:bodyPr/>
                    <a:lstStyle/>
                    <a:p>
                      <a:pPr indent="0" lvl="0" marL="0" rtl="0" algn="l">
                        <a:spcBef>
                          <a:spcPts val="0"/>
                        </a:spcBef>
                        <a:spcAft>
                          <a:spcPts val="0"/>
                        </a:spcAft>
                        <a:buNone/>
                      </a:pPr>
                      <a:r>
                        <a:rPr b="1" lang="en-US" sz="1300">
                          <a:latin typeface="Helvetica Neue"/>
                          <a:ea typeface="Helvetica Neue"/>
                          <a:cs typeface="Helvetica Neue"/>
                          <a:sym typeface="Helvetica Neue"/>
                        </a:rPr>
                        <a:t>total_visits</a:t>
                      </a:r>
                      <a:endParaRPr b="1" sz="1300">
                        <a:latin typeface="Helvetica Neue"/>
                        <a:ea typeface="Helvetica Neue"/>
                        <a:cs typeface="Helvetica Neue"/>
                        <a:sym typeface="Helvetica Neue"/>
                      </a:endParaRPr>
                    </a:p>
                  </a:txBody>
                  <a:tcPr marT="91425" marB="91425" marR="91425" marL="91425" anchor="ctr"/>
                </a:tc>
                <a:tc>
                  <a:txBody>
                    <a:bodyPr/>
                    <a:lstStyle/>
                    <a:p>
                      <a:pPr indent="0" lvl="0" marL="0" rtl="0" algn="l">
                        <a:spcBef>
                          <a:spcPts val="0"/>
                        </a:spcBef>
                        <a:spcAft>
                          <a:spcPts val="0"/>
                        </a:spcAft>
                        <a:buNone/>
                      </a:pPr>
                      <a:r>
                        <a:rPr lang="en-US" sz="1300">
                          <a:latin typeface="Helvetica Neue"/>
                          <a:ea typeface="Helvetica Neue"/>
                          <a:cs typeface="Helvetica Neue"/>
                          <a:sym typeface="Helvetica Neue"/>
                        </a:rPr>
                        <a:t>Sum of outpatient, emergency, and inpatient visits</a:t>
                      </a:r>
                      <a:endParaRPr sz="1300">
                        <a:latin typeface="Helvetica Neue"/>
                        <a:ea typeface="Helvetica Neue"/>
                        <a:cs typeface="Helvetica Neue"/>
                        <a:sym typeface="Helvetica Neue"/>
                      </a:endParaRPr>
                    </a:p>
                  </a:txBody>
                  <a:tcPr marT="91425" marB="91425" marR="91425" marL="91425" anchor="ctr"/>
                </a:tc>
              </a:tr>
              <a:tr h="609575">
                <a:tc>
                  <a:txBody>
                    <a:bodyPr/>
                    <a:lstStyle/>
                    <a:p>
                      <a:pPr indent="0" lvl="0" marL="0" rtl="0" algn="l">
                        <a:spcBef>
                          <a:spcPts val="0"/>
                        </a:spcBef>
                        <a:spcAft>
                          <a:spcPts val="0"/>
                        </a:spcAft>
                        <a:buNone/>
                      </a:pPr>
                      <a:r>
                        <a:rPr b="1" lang="en-US" sz="1300">
                          <a:latin typeface="Helvetica Neue"/>
                          <a:ea typeface="Helvetica Neue"/>
                          <a:cs typeface="Helvetica Neue"/>
                          <a:sym typeface="Helvetica Neue"/>
                        </a:rPr>
                        <a:t>repeated_emergency</a:t>
                      </a:r>
                      <a:endParaRPr b="1" sz="1300">
                        <a:latin typeface="Helvetica Neue"/>
                        <a:ea typeface="Helvetica Neue"/>
                        <a:cs typeface="Helvetica Neue"/>
                        <a:sym typeface="Helvetica Neue"/>
                      </a:endParaRPr>
                    </a:p>
                  </a:txBody>
                  <a:tcPr marT="91425" marB="91425" marR="91425" marL="91425" anchor="ctr"/>
                </a:tc>
                <a:tc>
                  <a:txBody>
                    <a:bodyPr/>
                    <a:lstStyle/>
                    <a:p>
                      <a:pPr indent="0" lvl="0" marL="0" rtl="0" algn="l">
                        <a:spcBef>
                          <a:spcPts val="0"/>
                        </a:spcBef>
                        <a:spcAft>
                          <a:spcPts val="0"/>
                        </a:spcAft>
                        <a:buNone/>
                      </a:pPr>
                      <a:r>
                        <a:rPr lang="en-US" sz="1300">
                          <a:latin typeface="Helvetica Neue"/>
                          <a:ea typeface="Helvetica Neue"/>
                          <a:cs typeface="Helvetica Neue"/>
                          <a:sym typeface="Helvetica Neue"/>
                        </a:rPr>
                        <a:t>Flag for patients with multiple emergency visits</a:t>
                      </a:r>
                      <a:endParaRPr sz="1300">
                        <a:latin typeface="Helvetica Neue"/>
                        <a:ea typeface="Helvetica Neue"/>
                        <a:cs typeface="Helvetica Neue"/>
                        <a:sym typeface="Helvetica Neue"/>
                      </a:endParaRPr>
                    </a:p>
                  </a:txBody>
                  <a:tcPr marT="91425" marB="91425" marR="91425" marL="91425" anchor="ctr"/>
                </a:tc>
              </a:tr>
              <a:tr h="609575">
                <a:tc>
                  <a:txBody>
                    <a:bodyPr/>
                    <a:lstStyle/>
                    <a:p>
                      <a:pPr indent="0" lvl="0" marL="0" rtl="0" algn="l">
                        <a:spcBef>
                          <a:spcPts val="0"/>
                        </a:spcBef>
                        <a:spcAft>
                          <a:spcPts val="0"/>
                        </a:spcAft>
                        <a:buNone/>
                      </a:pPr>
                      <a:r>
                        <a:rPr b="1" lang="en-US" sz="1300">
                          <a:latin typeface="Helvetica Neue"/>
                          <a:ea typeface="Helvetica Neue"/>
                          <a:cs typeface="Helvetica Neue"/>
                          <a:sym typeface="Helvetica Neue"/>
                        </a:rPr>
                        <a:t>all_usage</a:t>
                      </a:r>
                      <a:endParaRPr b="1" sz="1300">
                        <a:latin typeface="Helvetica Neue"/>
                        <a:ea typeface="Helvetica Neue"/>
                        <a:cs typeface="Helvetica Neue"/>
                        <a:sym typeface="Helvetica Neue"/>
                      </a:endParaRPr>
                    </a:p>
                  </a:txBody>
                  <a:tcPr marT="91425" marB="91425" marR="91425" marL="91425" anchor="ctr"/>
                </a:tc>
                <a:tc>
                  <a:txBody>
                    <a:bodyPr/>
                    <a:lstStyle/>
                    <a:p>
                      <a:pPr indent="0" lvl="0" marL="0" rtl="0" algn="l">
                        <a:spcBef>
                          <a:spcPts val="0"/>
                        </a:spcBef>
                        <a:spcAft>
                          <a:spcPts val="0"/>
                        </a:spcAft>
                        <a:buNone/>
                      </a:pPr>
                      <a:r>
                        <a:rPr lang="en-US" sz="1300">
                          <a:latin typeface="Helvetica Neue"/>
                          <a:ea typeface="Helvetica Neue"/>
                          <a:cs typeface="Helvetica Neue"/>
                          <a:sym typeface="Helvetica Neue"/>
                        </a:rPr>
                        <a:t>Flag for patients who utilized all three care settings</a:t>
                      </a:r>
                      <a:endParaRPr sz="1300">
                        <a:latin typeface="Helvetica Neue"/>
                        <a:ea typeface="Helvetica Neue"/>
                        <a:cs typeface="Helvetica Neue"/>
                        <a:sym typeface="Helvetica Neue"/>
                      </a:endParaRPr>
                    </a:p>
                  </a:txBody>
                  <a:tcPr marT="91425" marB="91425" marR="91425" marL="91425" anchor="ctr"/>
                </a:tc>
              </a:tr>
            </a:tbl>
          </a:graphicData>
        </a:graphic>
      </p:graphicFrame>
      <p:sp>
        <p:nvSpPr>
          <p:cNvPr id="288" name="Google Shape;288;g3333f4f2061_4_69"/>
          <p:cNvSpPr/>
          <p:nvPr/>
        </p:nvSpPr>
        <p:spPr>
          <a:xfrm>
            <a:off x="7213800" y="3895904"/>
            <a:ext cx="4825800" cy="453900"/>
          </a:xfrm>
          <a:prstGeom prst="rect">
            <a:avLst/>
          </a:prstGeom>
          <a:solidFill>
            <a:srgbClr val="F3F3F3"/>
          </a:solidFill>
          <a:ln cap="flat" cmpd="sng" w="19050">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2400"/>
              <a:buFont typeface="Arial"/>
              <a:buNone/>
            </a:pPr>
            <a:r>
              <a:rPr b="1" lang="en-US" sz="1600">
                <a:solidFill>
                  <a:srgbClr val="980000"/>
                </a:solidFill>
                <a:latin typeface="Helvetica Neue"/>
                <a:ea typeface="Helvetica Neue"/>
                <a:cs typeface="Helvetica Neue"/>
                <a:sym typeface="Helvetica Neue"/>
              </a:rPr>
              <a:t>Admission Characteristics</a:t>
            </a:r>
            <a:endParaRPr b="1">
              <a:solidFill>
                <a:srgbClr val="980000"/>
              </a:solidFill>
              <a:latin typeface="Helvetica Neue"/>
              <a:ea typeface="Helvetica Neue"/>
              <a:cs typeface="Helvetica Neue"/>
              <a:sym typeface="Helvetica Neue"/>
            </a:endParaRPr>
          </a:p>
        </p:txBody>
      </p:sp>
      <p:graphicFrame>
        <p:nvGraphicFramePr>
          <p:cNvPr id="289" name="Google Shape;289;g3333f4f2061_4_69"/>
          <p:cNvGraphicFramePr/>
          <p:nvPr/>
        </p:nvGraphicFramePr>
        <p:xfrm>
          <a:off x="7213800" y="4349804"/>
          <a:ext cx="3000000" cy="3000000"/>
        </p:xfrm>
        <a:graphic>
          <a:graphicData uri="http://schemas.openxmlformats.org/drawingml/2006/table">
            <a:tbl>
              <a:tblPr>
                <a:noFill/>
                <a:tableStyleId>{6F36B0A0-8AF3-486A-A779-009A98428F98}</a:tableStyleId>
              </a:tblPr>
              <a:tblGrid>
                <a:gridCol w="1867650"/>
                <a:gridCol w="2958150"/>
              </a:tblGrid>
              <a:tr h="1828725">
                <a:tc>
                  <a:txBody>
                    <a:bodyPr/>
                    <a:lstStyle/>
                    <a:p>
                      <a:pPr indent="0" lvl="0" marL="0" rtl="0" algn="l">
                        <a:spcBef>
                          <a:spcPts val="0"/>
                        </a:spcBef>
                        <a:spcAft>
                          <a:spcPts val="0"/>
                        </a:spcAft>
                        <a:buNone/>
                      </a:pPr>
                      <a:r>
                        <a:rPr b="1" lang="en-US" sz="1300">
                          <a:latin typeface="Helvetica Neue"/>
                          <a:ea typeface="Helvetica Neue"/>
                          <a:cs typeface="Helvetica Neue"/>
                          <a:sym typeface="Helvetica Neue"/>
                        </a:rPr>
                        <a:t>is_emergency</a:t>
                      </a:r>
                      <a:endParaRPr b="1" sz="1300">
                        <a:latin typeface="Helvetica Neue"/>
                        <a:ea typeface="Helvetica Neue"/>
                        <a:cs typeface="Helvetica Neue"/>
                        <a:sym typeface="Helvetica Neue"/>
                      </a:endParaRPr>
                    </a:p>
                  </a:txBody>
                  <a:tcPr marT="91425" marB="91425" marR="91425" marL="91425" anchor="ctr"/>
                </a:tc>
                <a:tc>
                  <a:txBody>
                    <a:bodyPr/>
                    <a:lstStyle/>
                    <a:p>
                      <a:pPr indent="0" lvl="0" marL="0" rtl="0" algn="l">
                        <a:spcBef>
                          <a:spcPts val="0"/>
                        </a:spcBef>
                        <a:spcAft>
                          <a:spcPts val="0"/>
                        </a:spcAft>
                        <a:buNone/>
                      </a:pPr>
                      <a:r>
                        <a:rPr lang="en-US" sz="1300">
                          <a:latin typeface="Helvetica Neue"/>
                          <a:ea typeface="Helvetica Neue"/>
                          <a:cs typeface="Helvetica Neue"/>
                          <a:sym typeface="Helvetica Neue"/>
                        </a:rPr>
                        <a:t>Binary indicator for urgent/emergency admissions</a:t>
                      </a:r>
                      <a:endParaRPr sz="1300">
                        <a:latin typeface="Helvetica Neue"/>
                        <a:ea typeface="Helvetica Neue"/>
                        <a:cs typeface="Helvetica Neue"/>
                        <a:sym typeface="Helvetica Neue"/>
                      </a:endParaRPr>
                    </a:p>
                  </a:txBody>
                  <a:tcPr marT="91425" marB="91425" marR="91425" marL="91425" anchor="ctr"/>
                </a:tc>
              </a:tr>
            </a:tbl>
          </a:graphicData>
        </a:graphic>
      </p:graphicFrame>
      <p:sp>
        <p:nvSpPr>
          <p:cNvPr id="290" name="Google Shape;290;g3333f4f2061_4_69"/>
          <p:cNvSpPr txBox="1"/>
          <p:nvPr/>
        </p:nvSpPr>
        <p:spPr>
          <a:xfrm>
            <a:off x="0" y="1422129"/>
            <a:ext cx="1859100" cy="4756500"/>
          </a:xfrm>
          <a:prstGeom prst="rect">
            <a:avLst/>
          </a:prstGeom>
          <a:noFill/>
          <a:ln>
            <a:noFill/>
          </a:ln>
        </p:spPr>
        <p:txBody>
          <a:bodyPr anchorCtr="0" anchor="ctr" bIns="91425" lIns="91425" spcFirstLastPara="1" rIns="91425" wrap="square" tIns="91425">
            <a:noAutofit/>
          </a:bodyPr>
          <a:lstStyle/>
          <a:p>
            <a:pPr indent="0" lvl="0" marL="0" marR="0" rtl="0" algn="r">
              <a:lnSpc>
                <a:spcPct val="150000"/>
              </a:lnSpc>
              <a:spcBef>
                <a:spcPts val="0"/>
              </a:spcBef>
              <a:spcAft>
                <a:spcPts val="0"/>
              </a:spcAft>
              <a:buClr>
                <a:srgbClr val="000000"/>
              </a:buClr>
              <a:buSzPts val="2300"/>
              <a:buFont typeface="Arial"/>
              <a:buNone/>
            </a:pPr>
            <a:r>
              <a:rPr b="1" lang="en-US" sz="1300">
                <a:solidFill>
                  <a:schemeClr val="dk1"/>
                </a:solidFill>
                <a:latin typeface="Helvetica Neue"/>
                <a:ea typeface="Helvetica Neue"/>
                <a:cs typeface="Helvetica Neue"/>
                <a:sym typeface="Helvetica Neue"/>
              </a:rPr>
              <a:t>To enhance risk signaling for hospital readmission, we engineered additional features by leveraging domain knowledge. </a:t>
            </a:r>
            <a:endParaRPr b="1" sz="1300">
              <a:solidFill>
                <a:schemeClr val="dk1"/>
              </a:solidFill>
              <a:latin typeface="Helvetica Neue"/>
              <a:ea typeface="Helvetica Neue"/>
              <a:cs typeface="Helvetica Neue"/>
              <a:sym typeface="Helvetica Neue"/>
            </a:endParaRPr>
          </a:p>
        </p:txBody>
      </p:sp>
      <p:sp>
        <p:nvSpPr>
          <p:cNvPr id="291" name="Google Shape;291;g3333f4f2061_4_69"/>
          <p:cNvSpPr/>
          <p:nvPr/>
        </p:nvSpPr>
        <p:spPr>
          <a:xfrm>
            <a:off x="2006100" y="1422129"/>
            <a:ext cx="92100" cy="4756500"/>
          </a:xfrm>
          <a:prstGeom prst="leftBrace">
            <a:avLst>
              <a:gd fmla="val 50000" name="adj1"/>
              <a:gd fmla="val 50216" name="adj2"/>
            </a:avLst>
          </a:prstGeom>
          <a:noFill/>
          <a:ln cap="flat" cmpd="sng" w="19050">
            <a:solidFill>
              <a:srgbClr val="8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g2afab0c40e6_1_31"/>
          <p:cNvSpPr txBox="1"/>
          <p:nvPr>
            <p:ph idx="1" type="body"/>
          </p:nvPr>
        </p:nvSpPr>
        <p:spPr>
          <a:xfrm>
            <a:off x="831851" y="4968566"/>
            <a:ext cx="10515600" cy="925500"/>
          </a:xfrm>
          <a:prstGeom prst="rect">
            <a:avLst/>
          </a:prstGeom>
        </p:spPr>
        <p:txBody>
          <a:bodyPr anchorCtr="0" anchor="t" bIns="45700" lIns="0" spcFirstLastPara="1" rIns="0" wrap="square" tIns="45700">
            <a:normAutofit/>
          </a:bodyPr>
          <a:lstStyle/>
          <a:p>
            <a:pPr indent="0" lvl="0" marL="0" rtl="0" algn="l">
              <a:spcBef>
                <a:spcPts val="1000"/>
              </a:spcBef>
              <a:spcAft>
                <a:spcPts val="0"/>
              </a:spcAft>
              <a:buNone/>
            </a:pPr>
            <a:r>
              <a:t/>
            </a:r>
            <a:endParaRPr/>
          </a:p>
        </p:txBody>
      </p:sp>
      <p:sp>
        <p:nvSpPr>
          <p:cNvPr id="297" name="Google Shape;297;g2afab0c40e6_1_31"/>
          <p:cNvSpPr txBox="1"/>
          <p:nvPr>
            <p:ph type="title"/>
          </p:nvPr>
        </p:nvSpPr>
        <p:spPr>
          <a:xfrm>
            <a:off x="831851" y="2359716"/>
            <a:ext cx="10515600" cy="2581800"/>
          </a:xfrm>
          <a:prstGeom prst="rect">
            <a:avLst/>
          </a:prstGeom>
        </p:spPr>
        <p:txBody>
          <a:bodyPr anchorCtr="0" anchor="b" bIns="45700" lIns="0" spcFirstLastPara="1" rIns="0" wrap="square" tIns="45700">
            <a:normAutofit/>
          </a:bodyPr>
          <a:lstStyle/>
          <a:p>
            <a:pPr indent="0" lvl="0" marL="0" rtl="0" algn="l">
              <a:spcBef>
                <a:spcPts val="0"/>
              </a:spcBef>
              <a:spcAft>
                <a:spcPts val="0"/>
              </a:spcAft>
              <a:buNone/>
            </a:pPr>
            <a:r>
              <a:rPr lang="en-US"/>
              <a:t>Class Imbalance &amp; Modeling Approach</a:t>
            </a:r>
            <a:endParaRPr/>
          </a:p>
        </p:txBody>
      </p:sp>
      <p:sp>
        <p:nvSpPr>
          <p:cNvPr id="298" name="Google Shape;298;g2afab0c40e6_1_31"/>
          <p:cNvSpPr txBox="1"/>
          <p:nvPr>
            <p:ph idx="12" type="sldNum"/>
          </p:nvPr>
        </p:nvSpPr>
        <p:spPr>
          <a:xfrm>
            <a:off x="8610601" y="6459132"/>
            <a:ext cx="34323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g3310487b85e_0_0"/>
          <p:cNvSpPr txBox="1"/>
          <p:nvPr>
            <p:ph type="title"/>
          </p:nvPr>
        </p:nvSpPr>
        <p:spPr>
          <a:xfrm>
            <a:off x="839788" y="3"/>
            <a:ext cx="10515600" cy="13257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rgbClr val="800000"/>
              </a:buClr>
              <a:buSzPts val="3600"/>
              <a:buFont typeface="Helvetica Neue"/>
              <a:buNone/>
            </a:pPr>
            <a:r>
              <a:rPr lang="en-US"/>
              <a:t>Class Imbalance in Readmissions </a:t>
            </a:r>
            <a:r>
              <a:rPr lang="en-US">
                <a:solidFill>
                  <a:schemeClr val="accent1"/>
                </a:solidFill>
              </a:rPr>
              <a:t>–</a:t>
            </a:r>
            <a:r>
              <a:rPr lang="en-US"/>
              <a:t> A Challenge for Prediction</a:t>
            </a:r>
            <a:endParaRPr/>
          </a:p>
        </p:txBody>
      </p:sp>
      <p:sp>
        <p:nvSpPr>
          <p:cNvPr id="304" name="Google Shape;304;g3310487b85e_0_0"/>
          <p:cNvSpPr txBox="1"/>
          <p:nvPr>
            <p:ph idx="12" type="sldNum"/>
          </p:nvPr>
        </p:nvSpPr>
        <p:spPr>
          <a:xfrm>
            <a:off x="8610601" y="6459132"/>
            <a:ext cx="34323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800"/>
              <a:buFont typeface="Helvetica Neue"/>
              <a:buNone/>
            </a:pPr>
            <a:fld id="{00000000-1234-1234-1234-123412341234}" type="slidenum">
              <a:rPr b="0" i="0" lang="en-US" sz="800" u="none" cap="none" strike="noStrike">
                <a:solidFill>
                  <a:srgbClr val="FFFFFF"/>
                </a:solidFill>
                <a:latin typeface="Helvetica Neue"/>
                <a:ea typeface="Helvetica Neue"/>
                <a:cs typeface="Helvetica Neue"/>
                <a:sym typeface="Helvetica Neue"/>
              </a:rPr>
              <a:t>‹#›</a:t>
            </a:fld>
            <a:endParaRPr b="0" i="0" sz="800" u="none" cap="none" strike="noStrike">
              <a:solidFill>
                <a:srgbClr val="FFFFFF"/>
              </a:solidFill>
              <a:latin typeface="Helvetica Neue"/>
              <a:ea typeface="Helvetica Neue"/>
              <a:cs typeface="Helvetica Neue"/>
              <a:sym typeface="Helvetica Neue"/>
            </a:endParaRPr>
          </a:p>
        </p:txBody>
      </p:sp>
      <p:sp>
        <p:nvSpPr>
          <p:cNvPr id="305" name="Google Shape;305;g3310487b85e_0_0"/>
          <p:cNvSpPr txBox="1"/>
          <p:nvPr>
            <p:ph idx="2" type="body"/>
          </p:nvPr>
        </p:nvSpPr>
        <p:spPr>
          <a:xfrm>
            <a:off x="839800" y="1623875"/>
            <a:ext cx="5757300" cy="1593300"/>
          </a:xfrm>
          <a:prstGeom prst="rect">
            <a:avLst/>
          </a:prstGeom>
          <a:noFill/>
          <a:ln>
            <a:noFill/>
          </a:ln>
        </p:spPr>
        <p:txBody>
          <a:bodyPr anchorCtr="0" anchor="t" bIns="45700" lIns="0" spcFirstLastPara="1" rIns="0" wrap="square" tIns="45700">
            <a:noAutofit/>
          </a:bodyPr>
          <a:lstStyle/>
          <a:p>
            <a:pPr indent="0" lvl="0" marL="0" rtl="0" algn="l">
              <a:lnSpc>
                <a:spcPct val="115000"/>
              </a:lnSpc>
              <a:spcBef>
                <a:spcPts val="1000"/>
              </a:spcBef>
              <a:spcAft>
                <a:spcPts val="0"/>
              </a:spcAft>
              <a:buNone/>
            </a:pPr>
            <a:r>
              <a:rPr lang="en-US" sz="1600">
                <a:solidFill>
                  <a:schemeClr val="dk1"/>
                </a:solidFill>
              </a:rPr>
              <a:t>Standard models </a:t>
            </a:r>
            <a:r>
              <a:rPr b="1" lang="en-US" sz="1600">
                <a:solidFill>
                  <a:schemeClr val="dk1"/>
                </a:solidFill>
              </a:rPr>
              <a:t>assume balanced data</a:t>
            </a:r>
            <a:r>
              <a:rPr lang="en-US" sz="1600">
                <a:solidFill>
                  <a:schemeClr val="dk1"/>
                </a:solidFill>
              </a:rPr>
              <a:t>, causing poor predictive performance on the minority class (readmissions)</a:t>
            </a:r>
            <a:endParaRPr sz="1600">
              <a:solidFill>
                <a:schemeClr val="dk1"/>
              </a:solidFill>
            </a:endParaRPr>
          </a:p>
          <a:p>
            <a:pPr indent="-203200" lvl="1" marL="685800" rtl="0" algn="l">
              <a:lnSpc>
                <a:spcPct val="115000"/>
              </a:lnSpc>
              <a:spcBef>
                <a:spcPts val="500"/>
              </a:spcBef>
              <a:spcAft>
                <a:spcPts val="0"/>
              </a:spcAft>
              <a:buClr>
                <a:schemeClr val="dk1"/>
              </a:buClr>
              <a:buSzPts val="1600"/>
              <a:buChar char="•"/>
            </a:pPr>
            <a:r>
              <a:rPr lang="en-US" sz="1600">
                <a:solidFill>
                  <a:schemeClr val="dk1"/>
                </a:solidFill>
              </a:rPr>
              <a:t>A model could achieve high accuracy by defaulting to the majority class (non-readmissions), missing high-risk patients</a:t>
            </a:r>
            <a:endParaRPr sz="1600">
              <a:solidFill>
                <a:schemeClr val="dk1"/>
              </a:solidFill>
            </a:endParaRPr>
          </a:p>
          <a:p>
            <a:pPr indent="0" lvl="0" marL="0" rtl="0" algn="l">
              <a:lnSpc>
                <a:spcPct val="115000"/>
              </a:lnSpc>
              <a:spcBef>
                <a:spcPts val="500"/>
              </a:spcBef>
              <a:spcAft>
                <a:spcPts val="0"/>
              </a:spcAft>
              <a:buNone/>
            </a:pPr>
            <a:r>
              <a:t/>
            </a:r>
            <a:endParaRPr sz="1800">
              <a:solidFill>
                <a:schemeClr val="dk1"/>
              </a:solidFill>
            </a:endParaRPr>
          </a:p>
        </p:txBody>
      </p:sp>
      <p:pic>
        <p:nvPicPr>
          <p:cNvPr id="306" name="Google Shape;306;g3310487b85e_0_0"/>
          <p:cNvPicPr preferRelativeResize="0"/>
          <p:nvPr/>
        </p:nvPicPr>
        <p:blipFill rotWithShape="1">
          <a:blip r:embed="rId3">
            <a:alphaModFix/>
          </a:blip>
          <a:srcRect b="0" l="0" r="0" t="0"/>
          <a:stretch/>
        </p:blipFill>
        <p:spPr>
          <a:xfrm>
            <a:off x="6884800" y="2312628"/>
            <a:ext cx="5078600" cy="3357629"/>
          </a:xfrm>
          <a:prstGeom prst="rect">
            <a:avLst/>
          </a:prstGeom>
          <a:noFill/>
          <a:ln>
            <a:noFill/>
          </a:ln>
        </p:spPr>
      </p:pic>
      <p:sp>
        <p:nvSpPr>
          <p:cNvPr id="307" name="Google Shape;307;g3310487b85e_0_0"/>
          <p:cNvSpPr/>
          <p:nvPr/>
        </p:nvSpPr>
        <p:spPr>
          <a:xfrm>
            <a:off x="6931250" y="1623875"/>
            <a:ext cx="4985700" cy="453900"/>
          </a:xfrm>
          <a:prstGeom prst="rect">
            <a:avLst/>
          </a:prstGeom>
          <a:solidFill>
            <a:srgbClr val="F3F3F3"/>
          </a:solid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1000"/>
              </a:spcBef>
              <a:spcAft>
                <a:spcPts val="0"/>
              </a:spcAft>
              <a:buClr>
                <a:schemeClr val="dk1"/>
              </a:buClr>
              <a:buSzPts val="2400"/>
              <a:buFont typeface="Arial"/>
              <a:buNone/>
            </a:pPr>
            <a:r>
              <a:rPr b="1" lang="en-US" sz="1800">
                <a:solidFill>
                  <a:srgbClr val="980000"/>
                </a:solidFill>
                <a:latin typeface="Helvetica Neue"/>
                <a:ea typeface="Helvetica Neue"/>
                <a:cs typeface="Helvetica Neue"/>
                <a:sym typeface="Helvetica Neue"/>
              </a:rPr>
              <a:t>Class Imbalance Before v.s. After SMOTE</a:t>
            </a:r>
            <a:endParaRPr sz="1600">
              <a:solidFill>
                <a:srgbClr val="980000"/>
              </a:solidFill>
              <a:latin typeface="Helvetica Neue"/>
              <a:ea typeface="Helvetica Neue"/>
              <a:cs typeface="Helvetica Neue"/>
              <a:sym typeface="Helvetica Neue"/>
            </a:endParaRPr>
          </a:p>
        </p:txBody>
      </p:sp>
      <p:graphicFrame>
        <p:nvGraphicFramePr>
          <p:cNvPr id="308" name="Google Shape;308;g3310487b85e_0_0"/>
          <p:cNvGraphicFramePr/>
          <p:nvPr/>
        </p:nvGraphicFramePr>
        <p:xfrm>
          <a:off x="839863" y="3280088"/>
          <a:ext cx="3000000" cy="3000000"/>
        </p:xfrm>
        <a:graphic>
          <a:graphicData uri="http://schemas.openxmlformats.org/drawingml/2006/table">
            <a:tbl>
              <a:tblPr>
                <a:noFill/>
                <a:tableStyleId>{6F36B0A0-8AF3-486A-A779-009A98428F98}</a:tableStyleId>
              </a:tblPr>
              <a:tblGrid>
                <a:gridCol w="2726750"/>
                <a:gridCol w="3030400"/>
              </a:tblGrid>
              <a:tr h="822950">
                <a:tc>
                  <a:txBody>
                    <a:bodyPr/>
                    <a:lstStyle/>
                    <a:p>
                      <a:pPr indent="0" lvl="0" marL="0" rtl="0" algn="l">
                        <a:spcBef>
                          <a:spcPts val="0"/>
                        </a:spcBef>
                        <a:spcAft>
                          <a:spcPts val="0"/>
                        </a:spcAft>
                        <a:buNone/>
                      </a:pPr>
                      <a:r>
                        <a:rPr b="1" lang="en-US">
                          <a:latin typeface="Helvetica Neue"/>
                          <a:ea typeface="Helvetica Neue"/>
                          <a:cs typeface="Helvetica Neue"/>
                          <a:sym typeface="Helvetica Neue"/>
                        </a:rPr>
                        <a:t>SMOTE (Synthetic Minority Oversampling Technique)</a:t>
                      </a:r>
                      <a:endParaRPr b="1">
                        <a:latin typeface="Helvetica Neue"/>
                        <a:ea typeface="Helvetica Neue"/>
                        <a:cs typeface="Helvetica Neue"/>
                        <a:sym typeface="Helvetica Neue"/>
                      </a:endParaRPr>
                    </a:p>
                  </a:txBody>
                  <a:tcPr marT="91425" marB="91425" marR="91425" marL="91425" anchor="ctr"/>
                </a:tc>
                <a:tc>
                  <a:txBody>
                    <a:bodyPr/>
                    <a:lstStyle/>
                    <a:p>
                      <a:pPr indent="0" lvl="0" marL="0" rtl="0" algn="l">
                        <a:spcBef>
                          <a:spcPts val="0"/>
                        </a:spcBef>
                        <a:spcAft>
                          <a:spcPts val="0"/>
                        </a:spcAft>
                        <a:buNone/>
                      </a:pPr>
                      <a:r>
                        <a:rPr lang="en-US">
                          <a:latin typeface="Helvetica Neue"/>
                          <a:ea typeface="Helvetica Neue"/>
                          <a:cs typeface="Helvetica Neue"/>
                          <a:sym typeface="Helvetica Neue"/>
                        </a:rPr>
                        <a:t>Generates synthetic samples for the minority class</a:t>
                      </a:r>
                      <a:endParaRPr>
                        <a:latin typeface="Helvetica Neue"/>
                        <a:ea typeface="Helvetica Neue"/>
                        <a:cs typeface="Helvetica Neue"/>
                        <a:sym typeface="Helvetica Neue"/>
                      </a:endParaRPr>
                    </a:p>
                    <a:p>
                      <a:pPr indent="0" lvl="0" marL="0" rtl="0" algn="l">
                        <a:spcBef>
                          <a:spcPts val="0"/>
                        </a:spcBef>
                        <a:spcAft>
                          <a:spcPts val="0"/>
                        </a:spcAft>
                        <a:buNone/>
                      </a:pPr>
                      <a:r>
                        <a:rPr b="1" lang="en-US">
                          <a:latin typeface="Helvetica Neue"/>
                          <a:ea typeface="Helvetica Neue"/>
                          <a:cs typeface="Helvetica Neue"/>
                          <a:sym typeface="Helvetica Neue"/>
                        </a:rPr>
                        <a:t>→ can lead to overfitting</a:t>
                      </a:r>
                      <a:endParaRPr b="1">
                        <a:latin typeface="Helvetica Neue"/>
                        <a:ea typeface="Helvetica Neue"/>
                        <a:cs typeface="Helvetica Neue"/>
                        <a:sym typeface="Helvetica Neue"/>
                      </a:endParaRPr>
                    </a:p>
                  </a:txBody>
                  <a:tcPr marT="91425" marB="91425" marR="91425" marL="91425" anchor="ctr"/>
                </a:tc>
              </a:tr>
              <a:tr h="822950">
                <a:tc>
                  <a:txBody>
                    <a:bodyPr/>
                    <a:lstStyle/>
                    <a:p>
                      <a:pPr indent="0" lvl="0" marL="0" rtl="0" algn="l">
                        <a:spcBef>
                          <a:spcPts val="0"/>
                        </a:spcBef>
                        <a:spcAft>
                          <a:spcPts val="0"/>
                        </a:spcAft>
                        <a:buNone/>
                      </a:pPr>
                      <a:r>
                        <a:rPr b="1" lang="en-US">
                          <a:latin typeface="Helvetica Neue"/>
                          <a:ea typeface="Helvetica Neue"/>
                          <a:cs typeface="Helvetica Neue"/>
                          <a:sym typeface="Helvetica Neue"/>
                        </a:rPr>
                        <a:t>Class Weights</a:t>
                      </a:r>
                      <a:endParaRPr b="1">
                        <a:latin typeface="Helvetica Neue"/>
                        <a:ea typeface="Helvetica Neue"/>
                        <a:cs typeface="Helvetica Neue"/>
                        <a:sym typeface="Helvetica Neue"/>
                      </a:endParaRPr>
                    </a:p>
                  </a:txBody>
                  <a:tcPr marT="91425" marB="91425" marR="91425" marL="91425" anchor="ctr"/>
                </a:tc>
                <a:tc>
                  <a:txBody>
                    <a:bodyPr/>
                    <a:lstStyle/>
                    <a:p>
                      <a:pPr indent="0" lvl="0" marL="0" rtl="0" algn="l">
                        <a:spcBef>
                          <a:spcPts val="0"/>
                        </a:spcBef>
                        <a:spcAft>
                          <a:spcPts val="0"/>
                        </a:spcAft>
                        <a:buNone/>
                      </a:pPr>
                      <a:r>
                        <a:rPr lang="en-US">
                          <a:latin typeface="Helvetica Neue"/>
                          <a:ea typeface="Helvetica Neue"/>
                          <a:cs typeface="Helvetica Neue"/>
                          <a:sym typeface="Helvetica Neue"/>
                        </a:rPr>
                        <a:t>Helps models tune performance in predicting the minority class</a:t>
                      </a:r>
                      <a:endParaRPr>
                        <a:latin typeface="Helvetica Neue"/>
                        <a:ea typeface="Helvetica Neue"/>
                        <a:cs typeface="Helvetica Neue"/>
                        <a:sym typeface="Helvetica Neue"/>
                      </a:endParaRPr>
                    </a:p>
                    <a:p>
                      <a:pPr indent="0" lvl="0" marL="0" rtl="0" algn="l">
                        <a:spcBef>
                          <a:spcPts val="0"/>
                        </a:spcBef>
                        <a:spcAft>
                          <a:spcPts val="0"/>
                        </a:spcAft>
                        <a:buNone/>
                      </a:pPr>
                      <a:r>
                        <a:rPr b="1" lang="en-US">
                          <a:latin typeface="Helvetica Neue"/>
                          <a:ea typeface="Helvetica Neue"/>
                          <a:cs typeface="Helvetica Neue"/>
                          <a:sym typeface="Helvetica Neue"/>
                        </a:rPr>
                        <a:t>→ sensitive to outliers</a:t>
                      </a:r>
                      <a:endParaRPr b="1">
                        <a:latin typeface="Helvetica Neue"/>
                        <a:ea typeface="Helvetica Neue"/>
                        <a:cs typeface="Helvetica Neue"/>
                        <a:sym typeface="Helvetica Neue"/>
                      </a:endParaRPr>
                    </a:p>
                  </a:txBody>
                  <a:tcPr marT="91425" marB="91425" marR="91425" marL="91425" anchor="ctr"/>
                </a:tc>
              </a:tr>
            </a:tbl>
          </a:graphicData>
        </a:graphic>
      </p:graphicFrame>
      <p:sp>
        <p:nvSpPr>
          <p:cNvPr id="309" name="Google Shape;309;g3310487b85e_0_0"/>
          <p:cNvSpPr txBox="1"/>
          <p:nvPr/>
        </p:nvSpPr>
        <p:spPr>
          <a:xfrm>
            <a:off x="839800" y="5060875"/>
            <a:ext cx="5757300" cy="6150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1000"/>
              </a:spcBef>
              <a:spcAft>
                <a:spcPts val="0"/>
              </a:spcAft>
              <a:buNone/>
            </a:pPr>
            <a:r>
              <a:rPr i="1" lang="en-US" sz="1300">
                <a:solidFill>
                  <a:srgbClr val="434343"/>
                </a:solidFill>
                <a:latin typeface="Helvetica Neue"/>
                <a:ea typeface="Helvetica Neue"/>
                <a:cs typeface="Helvetica Neue"/>
                <a:sym typeface="Helvetica Neue"/>
              </a:rPr>
              <a:t>Using SMOTE and class weights together can sometimes degrade performance due to compounding biases and overfitting</a:t>
            </a:r>
            <a:endParaRPr i="1" sz="1300">
              <a:solidFill>
                <a:srgbClr val="434343"/>
              </a:solidFill>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Chicago">
  <a:themeElements>
    <a:clrScheme name="Custom 3">
      <a:dk1>
        <a:srgbClr val="000000"/>
      </a:dk1>
      <a:lt1>
        <a:srgbClr val="FFFFFF"/>
      </a:lt1>
      <a:dk2>
        <a:srgbClr val="737373"/>
      </a:dk2>
      <a:lt2>
        <a:srgbClr val="D9D9D9"/>
      </a:lt2>
      <a:accent1>
        <a:srgbClr val="800000"/>
      </a:accent1>
      <a:accent2>
        <a:srgbClr val="D9D9D9"/>
      </a:accent2>
      <a:accent3>
        <a:srgbClr val="A6A6A6"/>
      </a:accent3>
      <a:accent4>
        <a:srgbClr val="EAAA00"/>
      </a:accent4>
      <a:accent5>
        <a:srgbClr val="B36955"/>
      </a:accent5>
      <a:accent6>
        <a:srgbClr val="002A3A"/>
      </a:accent6>
      <a:hlink>
        <a:srgbClr val="800000"/>
      </a:hlink>
      <a:folHlink>
        <a:srgbClr val="73737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2024-10-02T21:10:40Z</dcterms:created>
  <dc:creator>Fan Yang</dc:creator>
</cp:coreProperties>
</file>